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5" r:id="rId2"/>
    <p:sldId id="275" r:id="rId3"/>
    <p:sldId id="281" r:id="rId4"/>
    <p:sldId id="280" r:id="rId5"/>
    <p:sldId id="279" r:id="rId6"/>
    <p:sldId id="277" r:id="rId7"/>
    <p:sldId id="261" r:id="rId8"/>
  </p:sldIdLst>
  <p:sldSz cx="6858000" cy="9144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7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49" autoAdjust="0"/>
    <p:restoredTop sz="93770" autoAdjust="0"/>
  </p:normalViewPr>
  <p:slideViewPr>
    <p:cSldViewPr>
      <p:cViewPr>
        <p:scale>
          <a:sx n="91" d="100"/>
          <a:sy n="91" d="100"/>
        </p:scale>
        <p:origin x="-2088" y="-7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CE8E74C8-6657-4563-A21F-69BB32D89523}" type="datetimeFigureOut">
              <a:rPr lang="en-US" smtClean="0"/>
              <a:t>2/15/2023</a:t>
            </a:fld>
            <a:endParaRPr lang="en-US"/>
          </a:p>
        </p:txBody>
      </p:sp>
      <p:sp>
        <p:nvSpPr>
          <p:cNvPr id="4" name="Slide Image Placeholder 3"/>
          <p:cNvSpPr>
            <a:spLocks noGrp="1" noRot="1" noChangeAspect="1"/>
          </p:cNvSpPr>
          <p:nvPr>
            <p:ph type="sldImg" idx="2"/>
          </p:nvPr>
        </p:nvSpPr>
        <p:spPr>
          <a:xfrm>
            <a:off x="2362200" y="1173163"/>
            <a:ext cx="237807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C262752E-A34D-47A1-8AE5-3B281BBCA0DD}" type="slidenum">
              <a:rPr lang="en-US" smtClean="0"/>
              <a:t>‹#›</a:t>
            </a:fld>
            <a:endParaRPr lang="en-US"/>
          </a:p>
        </p:txBody>
      </p:sp>
    </p:spTree>
    <p:extLst>
      <p:ext uri="{BB962C8B-B14F-4D97-AF65-F5344CB8AC3E}">
        <p14:creationId xmlns:p14="http://schemas.microsoft.com/office/powerpoint/2010/main" val="1460369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62752E-A34D-47A1-8AE5-3B281BBCA0DD}" type="slidenum">
              <a:rPr lang="en-US" smtClean="0"/>
              <a:t>2</a:t>
            </a:fld>
            <a:endParaRPr lang="en-US"/>
          </a:p>
        </p:txBody>
      </p:sp>
    </p:spTree>
    <p:extLst>
      <p:ext uri="{BB962C8B-B14F-4D97-AF65-F5344CB8AC3E}">
        <p14:creationId xmlns:p14="http://schemas.microsoft.com/office/powerpoint/2010/main" val="1529687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2696023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49535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231340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756506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716506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670837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067858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372294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485380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125375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46925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E662EA1-29C7-4DA1-B5C5-2F74820AD845}" type="datetimeFigureOut">
              <a:rPr lang="en-US" smtClean="0"/>
              <a:t>2/15/2023</a:t>
            </a:fld>
            <a:endParaRPr lang="en-US"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F862E470-6D8F-4638-9E65-BF01A7BC689C}" type="slidenum">
              <a:rPr lang="en-US" smtClean="0"/>
              <a:t>‹#›</a:t>
            </a:fld>
            <a:endParaRPr lang="en-US" dirty="0"/>
          </a:p>
        </p:txBody>
      </p:sp>
    </p:spTree>
    <p:extLst>
      <p:ext uri="{BB962C8B-B14F-4D97-AF65-F5344CB8AC3E}">
        <p14:creationId xmlns:p14="http://schemas.microsoft.com/office/powerpoint/2010/main" val="3839018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TCFBrushyCreek@hmail.com" TargetMode="Externa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TCFBrushyCreek@gmail.com" TargetMode="External"/><Relationship Id="rId2" Type="http://schemas.openxmlformats.org/officeDocument/2006/relationships/hyperlink" Target="http://www.compassionatefriends.org/" TargetMode="External"/><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23632" y="153458"/>
            <a:ext cx="3449515" cy="954107"/>
          </a:xfrm>
          <a:prstGeom prst="rect">
            <a:avLst/>
          </a:prstGeom>
          <a:noFill/>
        </p:spPr>
        <p:txBody>
          <a:bodyPr wrap="square" rtlCol="0">
            <a:spAutoFit/>
          </a:bodyPr>
          <a:lstStyle/>
          <a:p>
            <a:pPr algn="r"/>
            <a:r>
              <a:rPr lang="en-US" sz="1200" b="1" dirty="0">
                <a:latin typeface="+mj-lt"/>
                <a:ea typeface="Adobe Myungjo Std M" pitchFamily="18" charset="-128"/>
                <a:cs typeface="Arial" panose="020B0604020202020204" pitchFamily="34" charset="0"/>
              </a:rPr>
              <a:t>Meeting location</a:t>
            </a:r>
          </a:p>
          <a:p>
            <a:pPr algn="r"/>
            <a:r>
              <a:rPr lang="en-US" sz="1100" dirty="0">
                <a:latin typeface="+mj-lt"/>
                <a:ea typeface="Adobe Myungjo Std M" pitchFamily="18" charset="-128"/>
                <a:cs typeface="Arial" panose="020B0604020202020204" pitchFamily="34" charset="0"/>
              </a:rPr>
              <a:t>Christ Lutheran Church</a:t>
            </a:r>
          </a:p>
          <a:p>
            <a:pPr algn="r"/>
            <a:r>
              <a:rPr lang="en-US" sz="1100" dirty="0">
                <a:latin typeface="+mj-lt"/>
                <a:ea typeface="Adobe Myungjo Std M" pitchFamily="18" charset="-128"/>
                <a:cs typeface="Arial" panose="020B0604020202020204" pitchFamily="34" charset="0"/>
              </a:rPr>
              <a:t>510 Luther Drive.Georgetown.TX.78628</a:t>
            </a:r>
          </a:p>
          <a:p>
            <a:pPr algn="r"/>
            <a:r>
              <a:rPr lang="en-US" sz="1100" dirty="0">
                <a:latin typeface="+mj-lt"/>
                <a:ea typeface="Adobe Myungjo Std M" pitchFamily="18" charset="-128"/>
                <a:cs typeface="Arial" panose="020B0604020202020204" pitchFamily="34" charset="0"/>
              </a:rPr>
              <a:t>512-348-7885  </a:t>
            </a:r>
            <a:r>
              <a:rPr lang="en-US" sz="1100" dirty="0">
                <a:latin typeface="+mj-lt"/>
                <a:ea typeface="Adobe Myungjo Std M" pitchFamily="18" charset="-128"/>
                <a:cs typeface="Arial" panose="020B0604020202020204" pitchFamily="34" charset="0"/>
                <a:hlinkClick r:id="rId2"/>
              </a:rPr>
              <a:t>TCFBrushyCreek@hmail.com</a:t>
            </a:r>
            <a:endParaRPr lang="en-US" sz="1100" dirty="0">
              <a:latin typeface="+mj-lt"/>
              <a:ea typeface="Adobe Myungjo Std M" pitchFamily="18" charset="-128"/>
              <a:cs typeface="Arial" panose="020B0604020202020204" pitchFamily="34" charset="0"/>
            </a:endParaRPr>
          </a:p>
          <a:p>
            <a:pPr algn="r"/>
            <a:r>
              <a:rPr lang="en-US" sz="1000" i="1" dirty="0">
                <a:latin typeface="+mj-lt"/>
                <a:ea typeface="Adobe Myungjo Std M" pitchFamily="18" charset="-128"/>
                <a:cs typeface="Arial" panose="020B0604020202020204" pitchFamily="34" charset="0"/>
              </a:rPr>
              <a:t>(If you have problems finding us call: 512-966-1651</a:t>
            </a:r>
            <a:r>
              <a:rPr lang="en-US" sz="1100" dirty="0">
                <a:latin typeface="+mj-lt"/>
                <a:ea typeface="Adobe Myungjo Std M" pitchFamily="18" charset="-128"/>
                <a:cs typeface="Arial" panose="020B0604020202020204" pitchFamily="34" charset="0"/>
              </a:rPr>
              <a:t>)</a:t>
            </a:r>
          </a:p>
        </p:txBody>
      </p:sp>
      <p:pic>
        <p:nvPicPr>
          <p:cNvPr id="8" name="Picture 7"/>
          <p:cNvPicPr>
            <a:picLocks noChangeAspect="1"/>
          </p:cNvPicPr>
          <p:nvPr/>
        </p:nvPicPr>
        <p:blipFill>
          <a:blip r:embed="rId3"/>
          <a:stretch>
            <a:fillRect/>
          </a:stretch>
        </p:blipFill>
        <p:spPr>
          <a:xfrm>
            <a:off x="359229" y="419820"/>
            <a:ext cx="2813748" cy="888552"/>
          </a:xfrm>
          <a:prstGeom prst="rect">
            <a:avLst/>
          </a:prstGeom>
        </p:spPr>
      </p:pic>
      <p:sp>
        <p:nvSpPr>
          <p:cNvPr id="2" name="Rectangle 1"/>
          <p:cNvSpPr/>
          <p:nvPr/>
        </p:nvSpPr>
        <p:spPr>
          <a:xfrm>
            <a:off x="318664" y="7053800"/>
            <a:ext cx="6152321" cy="1800493"/>
          </a:xfrm>
          <a:prstGeom prst="rect">
            <a:avLst/>
          </a:prstGeom>
        </p:spPr>
        <p:txBody>
          <a:bodyPr wrap="square">
            <a:spAutoFit/>
          </a:bodyPr>
          <a:lstStyle/>
          <a:p>
            <a:pPr algn="ctr"/>
            <a:r>
              <a:rPr lang="en-US" sz="1200" b="1" dirty="0">
                <a:latin typeface="+mj-lt"/>
                <a:cs typeface="Arial" panose="020B0604020202020204" pitchFamily="34" charset="0"/>
              </a:rPr>
              <a:t>Welcome</a:t>
            </a:r>
          </a:p>
          <a:p>
            <a:endParaRPr lang="en-US" sz="1100" dirty="0"/>
          </a:p>
          <a:p>
            <a:pPr algn="just"/>
            <a:r>
              <a:rPr lang="en-US" sz="1100" dirty="0">
                <a:latin typeface="+mj-lt"/>
              </a:rPr>
              <a:t>We, of the Brushy Creek Chapter of The Compassionate Friends, offer you a warm welcome. Our meetings are on the second Tuesday of each month at 7pm.  The Compassionate Friends is a mutual assistance, self-help organization offering friendship, understanding and hope to bereaved families.  Anyone who has experienced the death of a child at any time, of any age, from any cause is welcome.  Our meetings give an opportunity to families to talk about their feelings as they go through the grieving process.  The purpose of this support group is not  the cause of death but rather to focus on being a bereaved parent, sibling or grandparent, along with the feelings and issues that evolve around the death experience of a child.  There is no religious affiliation.  There are no membership dues</a:t>
            </a:r>
            <a:r>
              <a:rPr lang="en-US" sz="1100" dirty="0"/>
              <a:t>.</a:t>
            </a:r>
          </a:p>
        </p:txBody>
      </p:sp>
      <p:sp>
        <p:nvSpPr>
          <p:cNvPr id="3" name="Rectangle 2"/>
          <p:cNvSpPr/>
          <p:nvPr/>
        </p:nvSpPr>
        <p:spPr>
          <a:xfrm>
            <a:off x="4831387" y="3560536"/>
            <a:ext cx="1639598" cy="3431709"/>
          </a:xfrm>
          <a:prstGeom prst="rect">
            <a:avLst/>
          </a:prstGeom>
        </p:spPr>
        <p:txBody>
          <a:bodyPr wrap="square">
            <a:spAutoFit/>
          </a:bodyPr>
          <a:lstStyle/>
          <a:p>
            <a:pPr algn="ctr"/>
            <a:r>
              <a:rPr lang="en-US" sz="1200" b="1" dirty="0">
                <a:latin typeface="+mj-lt"/>
                <a:cs typeface="Arial" panose="020B0604020202020204" pitchFamily="34" charset="0"/>
              </a:rPr>
              <a:t>The Mission of </a:t>
            </a:r>
          </a:p>
          <a:p>
            <a:pPr algn="ctr"/>
            <a:r>
              <a:rPr lang="en-US" sz="1200" b="1" dirty="0">
                <a:latin typeface="+mj-lt"/>
                <a:cs typeface="Arial" panose="020B0604020202020204" pitchFamily="34" charset="0"/>
              </a:rPr>
              <a:t>The Compassionate Friends</a:t>
            </a:r>
            <a:r>
              <a:rPr lang="en-US" sz="1400" b="1" dirty="0">
                <a:latin typeface="Arial" panose="020B0604020202020204" pitchFamily="34" charset="0"/>
                <a:cs typeface="Arial" panose="020B0604020202020204" pitchFamily="34" charset="0"/>
              </a:rPr>
              <a:t>:</a:t>
            </a:r>
          </a:p>
          <a:p>
            <a:pPr algn="just"/>
            <a:endParaRPr lang="en-US" sz="1400" dirty="0"/>
          </a:p>
          <a:p>
            <a:pPr algn="just"/>
            <a:r>
              <a:rPr lang="en-US" sz="1100" dirty="0">
                <a:latin typeface="+mj-lt"/>
              </a:rPr>
              <a:t>When a child dies, at any age, the family suffers intense pain and may feel hopeless and isolated.  </a:t>
            </a:r>
          </a:p>
          <a:p>
            <a:pPr algn="just"/>
            <a:r>
              <a:rPr lang="en-US" sz="1100" dirty="0">
                <a:latin typeface="+mj-lt"/>
              </a:rPr>
              <a:t>The Compassionate Friends provides highly personal comfort, hope, and support to every family experiencing the death of a son or a daughter, a brother or a sister, or a grandchild, and helps others better assist the grieving family.</a:t>
            </a:r>
          </a:p>
        </p:txBody>
      </p:sp>
      <p:cxnSp>
        <p:nvCxnSpPr>
          <p:cNvPr id="10" name="Straight Connector 9"/>
          <p:cNvCxnSpPr>
            <a:cxnSpLocks/>
          </p:cNvCxnSpPr>
          <p:nvPr/>
        </p:nvCxnSpPr>
        <p:spPr>
          <a:xfrm>
            <a:off x="54542" y="1447800"/>
            <a:ext cx="680345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92115" y="7696200"/>
            <a:ext cx="3276600" cy="307777"/>
          </a:xfrm>
          <a:prstGeom prst="rect">
            <a:avLst/>
          </a:prstGeom>
        </p:spPr>
        <p:txBody>
          <a:bodyPr wrap="square">
            <a:spAutoFit/>
          </a:bodyPr>
          <a:lstStyle/>
          <a:p>
            <a:pPr algn="ctr"/>
            <a:r>
              <a:rPr lang="en-US" sz="1400" b="1" dirty="0">
                <a:latin typeface="+mj-lt"/>
              </a:rPr>
              <a:t>.</a:t>
            </a:r>
          </a:p>
        </p:txBody>
      </p:sp>
      <p:sp>
        <p:nvSpPr>
          <p:cNvPr id="19" name="TextBox 18">
            <a:extLst>
              <a:ext uri="{FF2B5EF4-FFF2-40B4-BE49-F238E27FC236}">
                <a16:creationId xmlns="" xmlns:a16="http://schemas.microsoft.com/office/drawing/2014/main" id="{DF607E14-E268-480F-BD18-ED1FE1F9C317}"/>
              </a:ext>
            </a:extLst>
          </p:cNvPr>
          <p:cNvSpPr txBox="1"/>
          <p:nvPr/>
        </p:nvSpPr>
        <p:spPr>
          <a:xfrm>
            <a:off x="387015" y="3560536"/>
            <a:ext cx="2379321" cy="3493264"/>
          </a:xfrm>
          <a:prstGeom prst="rect">
            <a:avLst/>
          </a:prstGeom>
          <a:noFill/>
        </p:spPr>
        <p:txBody>
          <a:bodyPr wrap="square">
            <a:spAutoFit/>
          </a:bodyPr>
          <a:lstStyle/>
          <a:p>
            <a:pPr algn="ctr"/>
            <a:r>
              <a:rPr lang="en-US" sz="1200" b="1" dirty="0"/>
              <a:t>TO OUR NEW MEMBERS:</a:t>
            </a:r>
          </a:p>
          <a:p>
            <a:endParaRPr lang="en-US" sz="1100" dirty="0"/>
          </a:p>
          <a:p>
            <a:pPr algn="just"/>
            <a:r>
              <a:rPr lang="en-US" sz="1100" dirty="0"/>
              <a:t>We recognize that it takes great courage to come to the first meeting, whether you are a bereaved parent, sibling or grandparent of one month or many years.  Please don’t be afraid to come to a meeting.  You are welcome to bring a friend or relative for moral support if you wish.  Nothing is asked of you.  You will find that it is alright to cry and to laugh, to share how you feel or just listen.  You do not have to talk at a meeting if you do not want to.  We welcome your participation, but it is not a requirement.  To be fair to yourself, please consider attending at least three meetings before you decide whether TCF is right for you.</a:t>
            </a:r>
          </a:p>
        </p:txBody>
      </p:sp>
      <p:pic>
        <p:nvPicPr>
          <p:cNvPr id="11" name="Picture 10">
            <a:extLst>
              <a:ext uri="{FF2B5EF4-FFF2-40B4-BE49-F238E27FC236}">
                <a16:creationId xmlns="" xmlns:a16="http://schemas.microsoft.com/office/drawing/2014/main" id="{8B10EE7B-D338-777F-8AA2-AB25537A36D5}"/>
              </a:ext>
            </a:extLst>
          </p:cNvPr>
          <p:cNvPicPr>
            <a:picLocks noChangeAspect="1"/>
          </p:cNvPicPr>
          <p:nvPr/>
        </p:nvPicPr>
        <p:blipFill>
          <a:blip r:embed="rId4"/>
          <a:stretch>
            <a:fillRect/>
          </a:stretch>
        </p:blipFill>
        <p:spPr>
          <a:xfrm>
            <a:off x="0" y="1490543"/>
            <a:ext cx="6789651" cy="1694697"/>
          </a:xfrm>
          <a:prstGeom prst="rect">
            <a:avLst/>
          </a:prstGeom>
        </p:spPr>
      </p:pic>
      <p:pic>
        <p:nvPicPr>
          <p:cNvPr id="15" name="Picture 14">
            <a:extLst>
              <a:ext uri="{FF2B5EF4-FFF2-40B4-BE49-F238E27FC236}">
                <a16:creationId xmlns="" xmlns:a16="http://schemas.microsoft.com/office/drawing/2014/main" id="{97B30B19-1B72-43F8-E721-FC4D97138642}"/>
              </a:ext>
            </a:extLst>
          </p:cNvPr>
          <p:cNvPicPr>
            <a:picLocks noChangeAspect="1"/>
          </p:cNvPicPr>
          <p:nvPr/>
        </p:nvPicPr>
        <p:blipFill>
          <a:blip r:embed="rId5"/>
          <a:stretch>
            <a:fillRect/>
          </a:stretch>
        </p:blipFill>
        <p:spPr>
          <a:xfrm>
            <a:off x="2834687" y="4505423"/>
            <a:ext cx="1828800" cy="1903615"/>
          </a:xfrm>
          <a:prstGeom prst="rect">
            <a:avLst/>
          </a:prstGeom>
        </p:spPr>
      </p:pic>
      <p:sp>
        <p:nvSpPr>
          <p:cNvPr id="17" name="TextBox 16">
            <a:extLst>
              <a:ext uri="{FF2B5EF4-FFF2-40B4-BE49-F238E27FC236}">
                <a16:creationId xmlns="" xmlns:a16="http://schemas.microsoft.com/office/drawing/2014/main" id="{8E12C0B8-2ADF-F1CD-7C22-FC05B926608E}"/>
              </a:ext>
            </a:extLst>
          </p:cNvPr>
          <p:cNvSpPr txBox="1"/>
          <p:nvPr/>
        </p:nvSpPr>
        <p:spPr>
          <a:xfrm>
            <a:off x="2609201" y="3287232"/>
            <a:ext cx="2379321" cy="646331"/>
          </a:xfrm>
          <a:prstGeom prst="rect">
            <a:avLst/>
          </a:prstGeom>
          <a:noFill/>
        </p:spPr>
        <p:txBody>
          <a:bodyPr wrap="square">
            <a:spAutoFit/>
          </a:bodyPr>
          <a:lstStyle/>
          <a:p>
            <a:pPr algn="ctr"/>
            <a:r>
              <a:rPr lang="en-US" b="1" dirty="0"/>
              <a:t>Sunday, December 11, </a:t>
            </a:r>
          </a:p>
          <a:p>
            <a:pPr algn="ctr"/>
            <a:r>
              <a:rPr lang="en-US" b="1" dirty="0"/>
              <a:t>6:30-8pm </a:t>
            </a:r>
          </a:p>
        </p:txBody>
      </p:sp>
    </p:spTree>
    <p:extLst>
      <p:ext uri="{BB962C8B-B14F-4D97-AF65-F5344CB8AC3E}">
        <p14:creationId xmlns:p14="http://schemas.microsoft.com/office/powerpoint/2010/main" val="229825774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3D96AB67-7147-E0D4-4991-B1BE9447EC53}"/>
              </a:ext>
            </a:extLst>
          </p:cNvPr>
          <p:cNvSpPr txBox="1"/>
          <p:nvPr/>
        </p:nvSpPr>
        <p:spPr>
          <a:xfrm>
            <a:off x="381000" y="2057400"/>
            <a:ext cx="6096000" cy="4247317"/>
          </a:xfrm>
          <a:prstGeom prst="rect">
            <a:avLst/>
          </a:prstGeom>
          <a:noFill/>
        </p:spPr>
        <p:txBody>
          <a:bodyPr wrap="square">
            <a:spAutoFit/>
          </a:bodyPr>
          <a:lstStyle/>
          <a:p>
            <a:r>
              <a:rPr lang="en-US" dirty="0"/>
              <a:t>For Parents</a:t>
            </a:r>
          </a:p>
          <a:p>
            <a:r>
              <a:rPr lang="en-US" dirty="0"/>
              <a:t> </a:t>
            </a:r>
          </a:p>
          <a:p>
            <a:r>
              <a:rPr lang="en-US" dirty="0"/>
              <a:t>I light this candle for you, ___________, who died before your time.  Though death brought the end of hopes &amp; dreams, still I am grateful for your life.  Through you I have known joy, sorrow, laughter, &amp; tears. Through you my life has been enriched, my compassion heightened, &amp; I am more keenly aware of the grief of others.  Now I draw upon my memories of you because you are precious &amp; the memories help me bear the pain.  I have been blessed by your life, &amp; I continue to know your love.  I will share that love &amp; strive to live to be a blessing to others.  You are never far away from me.  I love you in my heart of hearts &amp; will love you through eternity.</a:t>
            </a:r>
          </a:p>
          <a:p>
            <a:endParaRPr lang="en-US" dirty="0"/>
          </a:p>
          <a:p>
            <a:endParaRPr lang="en-US" dirty="0"/>
          </a:p>
        </p:txBody>
      </p:sp>
      <p:sp>
        <p:nvSpPr>
          <p:cNvPr id="8" name="TextBox 7">
            <a:extLst>
              <a:ext uri="{FF2B5EF4-FFF2-40B4-BE49-F238E27FC236}">
                <a16:creationId xmlns="" xmlns:a16="http://schemas.microsoft.com/office/drawing/2014/main" id="{4B83012C-BA17-E7FB-4A26-1ECFCDA52123}"/>
              </a:ext>
            </a:extLst>
          </p:cNvPr>
          <p:cNvSpPr txBox="1"/>
          <p:nvPr/>
        </p:nvSpPr>
        <p:spPr>
          <a:xfrm>
            <a:off x="228600" y="609600"/>
            <a:ext cx="6400800" cy="830997"/>
          </a:xfrm>
          <a:prstGeom prst="rect">
            <a:avLst/>
          </a:prstGeom>
          <a:noFill/>
        </p:spPr>
        <p:txBody>
          <a:bodyPr wrap="square">
            <a:spAutoFit/>
          </a:bodyPr>
          <a:lstStyle/>
          <a:p>
            <a:r>
              <a:rPr lang="en-US" sz="1600" i="1" dirty="0"/>
              <a:t>This is offered to you as a guide to use as you light your candle in memory of your precious loved one(s) &amp; of other children around the world who died too soon, at any age, by any cause.</a:t>
            </a:r>
          </a:p>
        </p:txBody>
      </p:sp>
      <p:pic>
        <p:nvPicPr>
          <p:cNvPr id="10" name="Picture 9">
            <a:extLst>
              <a:ext uri="{FF2B5EF4-FFF2-40B4-BE49-F238E27FC236}">
                <a16:creationId xmlns="" xmlns:a16="http://schemas.microsoft.com/office/drawing/2014/main" id="{EDB28FE0-7755-A8FC-198A-EEED9766DFD8}"/>
              </a:ext>
            </a:extLst>
          </p:cNvPr>
          <p:cNvPicPr>
            <a:picLocks noChangeAspect="1"/>
          </p:cNvPicPr>
          <p:nvPr/>
        </p:nvPicPr>
        <p:blipFill>
          <a:blip r:embed="rId3"/>
          <a:stretch>
            <a:fillRect/>
          </a:stretch>
        </p:blipFill>
        <p:spPr>
          <a:xfrm>
            <a:off x="76200" y="5791200"/>
            <a:ext cx="6705599" cy="1247775"/>
          </a:xfrm>
          <a:prstGeom prst="rect">
            <a:avLst/>
          </a:prstGeom>
        </p:spPr>
      </p:pic>
      <p:pic>
        <p:nvPicPr>
          <p:cNvPr id="11" name="Picture 10">
            <a:extLst>
              <a:ext uri="{FF2B5EF4-FFF2-40B4-BE49-F238E27FC236}">
                <a16:creationId xmlns="" xmlns:a16="http://schemas.microsoft.com/office/drawing/2014/main" id="{B5680A79-D199-BFD5-2929-DC7191BF85C5}"/>
              </a:ext>
            </a:extLst>
          </p:cNvPr>
          <p:cNvPicPr>
            <a:picLocks noChangeAspect="1"/>
          </p:cNvPicPr>
          <p:nvPr/>
        </p:nvPicPr>
        <p:blipFill>
          <a:blip r:embed="rId4"/>
          <a:stretch>
            <a:fillRect/>
          </a:stretch>
        </p:blipFill>
        <p:spPr>
          <a:xfrm>
            <a:off x="452436" y="7086600"/>
            <a:ext cx="5953125" cy="1485900"/>
          </a:xfrm>
          <a:prstGeom prst="rect">
            <a:avLst/>
          </a:prstGeom>
        </p:spPr>
      </p:pic>
    </p:spTree>
    <p:extLst>
      <p:ext uri="{BB962C8B-B14F-4D97-AF65-F5344CB8AC3E}">
        <p14:creationId xmlns:p14="http://schemas.microsoft.com/office/powerpoint/2010/main" val="2410866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F102998D-5737-566B-F0F4-CC65D2F06FB8}"/>
              </a:ext>
            </a:extLst>
          </p:cNvPr>
          <p:cNvSpPr txBox="1"/>
          <p:nvPr/>
        </p:nvSpPr>
        <p:spPr>
          <a:xfrm>
            <a:off x="457200" y="914400"/>
            <a:ext cx="5867400" cy="3416320"/>
          </a:xfrm>
          <a:prstGeom prst="rect">
            <a:avLst/>
          </a:prstGeom>
          <a:noFill/>
        </p:spPr>
        <p:txBody>
          <a:bodyPr wrap="square">
            <a:spAutoFit/>
          </a:bodyPr>
          <a:lstStyle/>
          <a:p>
            <a:r>
              <a:rPr lang="en-US" dirty="0"/>
              <a:t>For Grandparents</a:t>
            </a:r>
          </a:p>
          <a:p>
            <a:r>
              <a:rPr lang="en-US" dirty="0"/>
              <a:t> </a:t>
            </a:r>
          </a:p>
          <a:p>
            <a:r>
              <a:rPr lang="en-US" dirty="0"/>
              <a:t>I light this candle for you, ___________.  I am broken-hearted.  I have been robbed of the tender moments with you that every grandparent cherishes.  We believe we must have answers and powers to help our family heal.  I carry not only my own grief of missing you, but also the grief of my child – your parent(s) --and your sibling(s).  I feel heavily the need to support them in their grief, and yet my heart is missing you mightily.  I know there is no time limit on grief.  I will not hide my grief and know that together, as a family, I will always remember and love you.</a:t>
            </a:r>
          </a:p>
        </p:txBody>
      </p:sp>
      <p:sp>
        <p:nvSpPr>
          <p:cNvPr id="5" name="TextBox 4">
            <a:extLst>
              <a:ext uri="{FF2B5EF4-FFF2-40B4-BE49-F238E27FC236}">
                <a16:creationId xmlns="" xmlns:a16="http://schemas.microsoft.com/office/drawing/2014/main" id="{FDBB3A29-097F-F3A4-4A5E-388E87A91212}"/>
              </a:ext>
            </a:extLst>
          </p:cNvPr>
          <p:cNvSpPr txBox="1"/>
          <p:nvPr/>
        </p:nvSpPr>
        <p:spPr>
          <a:xfrm>
            <a:off x="457200" y="4614041"/>
            <a:ext cx="5867400" cy="4247317"/>
          </a:xfrm>
          <a:prstGeom prst="rect">
            <a:avLst/>
          </a:prstGeom>
          <a:noFill/>
        </p:spPr>
        <p:txBody>
          <a:bodyPr wrap="square">
            <a:spAutoFit/>
          </a:bodyPr>
          <a:lstStyle/>
          <a:p>
            <a:r>
              <a:rPr lang="en-US" dirty="0"/>
              <a:t>For Siblings</a:t>
            </a:r>
          </a:p>
          <a:p>
            <a:r>
              <a:rPr lang="en-US" dirty="0"/>
              <a:t> </a:t>
            </a:r>
          </a:p>
          <a:p>
            <a:r>
              <a:rPr lang="en-US" dirty="0"/>
              <a:t>I light this candle for you, __________.  Your death has left a hole in my heart that can only be filled by you.  You are the one person who shared all of our childhood experiences.  Though the world recognizes that our parents grieve, I have lost a piece of my past, present, &amp; future.  I am living a very different life than what I had envisioned.  I become frustrated when people say I need to move on.  I have learned you will always by my sibling no matter what.  I cry when I can’t call you to tell my good news or just talk about my day. I try to stay positive in this “new normal” of watching our parents grieve, as they worry more about me &amp; as I worry more about them.  Hopefully, I can know that in your own special way, you are with me.  I love you and miss you.</a:t>
            </a:r>
          </a:p>
        </p:txBody>
      </p:sp>
    </p:spTree>
    <p:extLst>
      <p:ext uri="{BB962C8B-B14F-4D97-AF65-F5344CB8AC3E}">
        <p14:creationId xmlns:p14="http://schemas.microsoft.com/office/powerpoint/2010/main" val="569026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5F8BF9B7-88DB-9293-2E65-83BB7DEE4EF2}"/>
              </a:ext>
            </a:extLst>
          </p:cNvPr>
          <p:cNvSpPr txBox="1"/>
          <p:nvPr/>
        </p:nvSpPr>
        <p:spPr>
          <a:xfrm>
            <a:off x="266700" y="2667000"/>
            <a:ext cx="6324600" cy="6309420"/>
          </a:xfrm>
          <a:prstGeom prst="rect">
            <a:avLst/>
          </a:prstGeom>
          <a:noFill/>
        </p:spPr>
        <p:txBody>
          <a:bodyPr wrap="square">
            <a:spAutoFit/>
          </a:bodyPr>
          <a:lstStyle/>
          <a:p>
            <a:r>
              <a:rPr lang="en-US" b="1" i="1" dirty="0"/>
              <a:t>World Candle Lighting - Save Sunday, December 11, 6:30-8pm for the TCF World Candle Lighting Event.  We will have no "regular Tuesday/Thursday" meetings in December.  The WCL is open to all families and friends for this unique opportunity to light a candle for our loved ones and participate in the wave of light around the world on the second Sunday of December.  Invite everyone to participate in this free and very moving event.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1600" b="1" dirty="0">
                <a:solidFill>
                  <a:srgbClr val="FF0000"/>
                </a:solidFill>
              </a:rPr>
              <a:t>Tell your  story:  Have you thought that your story of your grief journey could be helpful to others?  Would you share your thoughts, stories, pictures, poems with this newsletter?  If you find something that helped you.... a book, an event, an activity, a blog?  Throughout this  coming year, consider sending a contribution .</a:t>
            </a:r>
          </a:p>
        </p:txBody>
      </p:sp>
      <p:pic>
        <p:nvPicPr>
          <p:cNvPr id="4" name="Picture 3">
            <a:extLst>
              <a:ext uri="{FF2B5EF4-FFF2-40B4-BE49-F238E27FC236}">
                <a16:creationId xmlns="" xmlns:a16="http://schemas.microsoft.com/office/drawing/2014/main" id="{5B7283A2-BC26-3A45-EDFD-5B420F798B89}"/>
              </a:ext>
            </a:extLst>
          </p:cNvPr>
          <p:cNvPicPr>
            <a:picLocks noChangeAspect="1"/>
          </p:cNvPicPr>
          <p:nvPr/>
        </p:nvPicPr>
        <p:blipFill>
          <a:blip r:embed="rId2"/>
          <a:stretch>
            <a:fillRect/>
          </a:stretch>
        </p:blipFill>
        <p:spPr>
          <a:xfrm>
            <a:off x="419100" y="1"/>
            <a:ext cx="6019800" cy="2514600"/>
          </a:xfrm>
          <a:prstGeom prst="rect">
            <a:avLst/>
          </a:prstGeom>
        </p:spPr>
      </p:pic>
      <p:pic>
        <p:nvPicPr>
          <p:cNvPr id="5" name="Picture 4">
            <a:extLst>
              <a:ext uri="{FF2B5EF4-FFF2-40B4-BE49-F238E27FC236}">
                <a16:creationId xmlns="" xmlns:a16="http://schemas.microsoft.com/office/drawing/2014/main" id="{520031A4-99FC-2722-921F-13F16A8E1A49}"/>
              </a:ext>
            </a:extLst>
          </p:cNvPr>
          <p:cNvPicPr>
            <a:picLocks noChangeAspect="1"/>
          </p:cNvPicPr>
          <p:nvPr/>
        </p:nvPicPr>
        <p:blipFill>
          <a:blip r:embed="rId3"/>
          <a:stretch>
            <a:fillRect/>
          </a:stretch>
        </p:blipFill>
        <p:spPr>
          <a:xfrm>
            <a:off x="4176890" y="5037632"/>
            <a:ext cx="1255289" cy="1249710"/>
          </a:xfrm>
          <a:prstGeom prst="rect">
            <a:avLst/>
          </a:prstGeom>
        </p:spPr>
      </p:pic>
      <p:pic>
        <p:nvPicPr>
          <p:cNvPr id="6" name="Picture 5">
            <a:extLst>
              <a:ext uri="{FF2B5EF4-FFF2-40B4-BE49-F238E27FC236}">
                <a16:creationId xmlns="" xmlns:a16="http://schemas.microsoft.com/office/drawing/2014/main" id="{AD4434AF-1618-B726-F507-5EDF9EACC58D}"/>
              </a:ext>
            </a:extLst>
          </p:cNvPr>
          <p:cNvPicPr>
            <a:picLocks noChangeAspect="1"/>
          </p:cNvPicPr>
          <p:nvPr/>
        </p:nvPicPr>
        <p:blipFill>
          <a:blip r:embed="rId3"/>
          <a:stretch>
            <a:fillRect/>
          </a:stretch>
        </p:blipFill>
        <p:spPr>
          <a:xfrm>
            <a:off x="1447429" y="5031475"/>
            <a:ext cx="1255289" cy="1249710"/>
          </a:xfrm>
          <a:prstGeom prst="rect">
            <a:avLst/>
          </a:prstGeom>
        </p:spPr>
      </p:pic>
      <p:pic>
        <p:nvPicPr>
          <p:cNvPr id="7" name="Picture 6">
            <a:extLst>
              <a:ext uri="{FF2B5EF4-FFF2-40B4-BE49-F238E27FC236}">
                <a16:creationId xmlns="" xmlns:a16="http://schemas.microsoft.com/office/drawing/2014/main" id="{DDDA841D-141C-331E-B312-9D603870BF14}"/>
              </a:ext>
            </a:extLst>
          </p:cNvPr>
          <p:cNvPicPr>
            <a:picLocks noChangeAspect="1"/>
          </p:cNvPicPr>
          <p:nvPr/>
        </p:nvPicPr>
        <p:blipFill>
          <a:blip r:embed="rId3"/>
          <a:stretch>
            <a:fillRect/>
          </a:stretch>
        </p:blipFill>
        <p:spPr>
          <a:xfrm>
            <a:off x="2702718" y="4832803"/>
            <a:ext cx="1452563" cy="1446107"/>
          </a:xfrm>
          <a:prstGeom prst="rect">
            <a:avLst/>
          </a:prstGeom>
        </p:spPr>
      </p:pic>
      <p:pic>
        <p:nvPicPr>
          <p:cNvPr id="9" name="Picture 8">
            <a:extLst>
              <a:ext uri="{FF2B5EF4-FFF2-40B4-BE49-F238E27FC236}">
                <a16:creationId xmlns="" xmlns:a16="http://schemas.microsoft.com/office/drawing/2014/main" id="{867FE152-A5EF-5671-2ADD-32714D8F70B0}"/>
              </a:ext>
            </a:extLst>
          </p:cNvPr>
          <p:cNvPicPr>
            <a:picLocks noChangeAspect="1"/>
          </p:cNvPicPr>
          <p:nvPr/>
        </p:nvPicPr>
        <p:blipFill>
          <a:blip r:embed="rId4"/>
          <a:stretch>
            <a:fillRect/>
          </a:stretch>
        </p:blipFill>
        <p:spPr>
          <a:xfrm>
            <a:off x="2483291" y="6506015"/>
            <a:ext cx="2215789" cy="1179836"/>
          </a:xfrm>
          <a:prstGeom prst="rect">
            <a:avLst/>
          </a:prstGeom>
        </p:spPr>
      </p:pic>
      <p:cxnSp>
        <p:nvCxnSpPr>
          <p:cNvPr id="11" name="Straight Connector 10">
            <a:extLst>
              <a:ext uri="{FF2B5EF4-FFF2-40B4-BE49-F238E27FC236}">
                <a16:creationId xmlns="" xmlns:a16="http://schemas.microsoft.com/office/drawing/2014/main" id="{07C93A32-2A2A-8561-9202-6702A881AFB8}"/>
              </a:ext>
            </a:extLst>
          </p:cNvPr>
          <p:cNvCxnSpPr>
            <a:cxnSpLocks/>
          </p:cNvCxnSpPr>
          <p:nvPr/>
        </p:nvCxnSpPr>
        <p:spPr>
          <a:xfrm>
            <a:off x="0" y="6287342"/>
            <a:ext cx="6864824" cy="5886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08198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19C4AB26-A08F-6E43-DFB0-1AF5C7355CBA}"/>
              </a:ext>
            </a:extLst>
          </p:cNvPr>
          <p:cNvSpPr txBox="1"/>
          <p:nvPr/>
        </p:nvSpPr>
        <p:spPr>
          <a:xfrm>
            <a:off x="838200" y="3733800"/>
            <a:ext cx="5562600" cy="3170099"/>
          </a:xfrm>
          <a:prstGeom prst="rect">
            <a:avLst/>
          </a:prstGeom>
          <a:noFill/>
        </p:spPr>
        <p:txBody>
          <a:bodyPr wrap="square">
            <a:spAutoFit/>
          </a:bodyPr>
          <a:lstStyle/>
          <a:p>
            <a:pPr algn="ctr"/>
            <a:r>
              <a:rPr lang="en-US" sz="2000" dirty="0"/>
              <a:t>Christ Luther Church for providing space throughout the year for chapter meetings and in December for the World Candle Lighting</a:t>
            </a:r>
          </a:p>
          <a:p>
            <a:pPr algn="ctr"/>
            <a:endParaRPr lang="en-US" sz="2000" dirty="0"/>
          </a:p>
          <a:p>
            <a:pPr algn="ctr"/>
            <a:endParaRPr lang="en-US" sz="2000" dirty="0"/>
          </a:p>
          <a:p>
            <a:pPr algn="ctr"/>
            <a:endParaRPr lang="en-US" sz="2000" dirty="0"/>
          </a:p>
          <a:p>
            <a:pPr algn="ctr"/>
            <a:endParaRPr lang="en-US" sz="2000" dirty="0"/>
          </a:p>
          <a:p>
            <a:pPr algn="ctr"/>
            <a:endParaRPr lang="en-US" sz="2000" dirty="0"/>
          </a:p>
          <a:p>
            <a:pPr algn="ctr"/>
            <a:r>
              <a:rPr lang="en-US" sz="2000" dirty="0"/>
              <a:t>Thank You for the monetary gift from </a:t>
            </a:r>
          </a:p>
          <a:p>
            <a:pPr algn="ctr"/>
            <a:r>
              <a:rPr lang="en-US" sz="2000" dirty="0"/>
              <a:t>Gaby’s mother, Astrid Kaufman </a:t>
            </a:r>
          </a:p>
        </p:txBody>
      </p:sp>
      <p:pic>
        <p:nvPicPr>
          <p:cNvPr id="5" name="Picture 4">
            <a:extLst>
              <a:ext uri="{FF2B5EF4-FFF2-40B4-BE49-F238E27FC236}">
                <a16:creationId xmlns="" xmlns:a16="http://schemas.microsoft.com/office/drawing/2014/main" id="{60E0B37D-64F0-6340-7181-5520DFDECA1D}"/>
              </a:ext>
            </a:extLst>
          </p:cNvPr>
          <p:cNvPicPr>
            <a:picLocks noChangeAspect="1"/>
          </p:cNvPicPr>
          <p:nvPr/>
        </p:nvPicPr>
        <p:blipFill>
          <a:blip r:embed="rId2"/>
          <a:stretch>
            <a:fillRect/>
          </a:stretch>
        </p:blipFill>
        <p:spPr>
          <a:xfrm>
            <a:off x="990600" y="261914"/>
            <a:ext cx="4648200" cy="3121419"/>
          </a:xfrm>
          <a:prstGeom prst="rect">
            <a:avLst/>
          </a:prstGeom>
        </p:spPr>
      </p:pic>
      <p:pic>
        <p:nvPicPr>
          <p:cNvPr id="7" name="Picture 6">
            <a:extLst>
              <a:ext uri="{FF2B5EF4-FFF2-40B4-BE49-F238E27FC236}">
                <a16:creationId xmlns="" xmlns:a16="http://schemas.microsoft.com/office/drawing/2014/main" id="{CD74E293-2035-1824-D299-E362AB51866F}"/>
              </a:ext>
            </a:extLst>
          </p:cNvPr>
          <p:cNvPicPr>
            <a:picLocks noChangeAspect="1"/>
          </p:cNvPicPr>
          <p:nvPr/>
        </p:nvPicPr>
        <p:blipFill>
          <a:blip r:embed="rId3"/>
          <a:stretch>
            <a:fillRect/>
          </a:stretch>
        </p:blipFill>
        <p:spPr>
          <a:xfrm>
            <a:off x="228600" y="4876800"/>
            <a:ext cx="6400800" cy="1247775"/>
          </a:xfrm>
          <a:prstGeom prst="rect">
            <a:avLst/>
          </a:prstGeom>
        </p:spPr>
      </p:pic>
    </p:spTree>
    <p:extLst>
      <p:ext uri="{BB962C8B-B14F-4D97-AF65-F5344CB8AC3E}">
        <p14:creationId xmlns:p14="http://schemas.microsoft.com/office/powerpoint/2010/main" val="4124075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1FBA38DB-DBA9-16AE-0357-F2CB1AAFD4EB}"/>
              </a:ext>
            </a:extLst>
          </p:cNvPr>
          <p:cNvSpPr txBox="1"/>
          <p:nvPr/>
        </p:nvSpPr>
        <p:spPr>
          <a:xfrm>
            <a:off x="533400" y="1894344"/>
            <a:ext cx="5943600" cy="3970318"/>
          </a:xfrm>
          <a:prstGeom prst="rect">
            <a:avLst/>
          </a:prstGeom>
          <a:noFill/>
        </p:spPr>
        <p:txBody>
          <a:bodyPr wrap="square">
            <a:spAutoFit/>
          </a:bodyPr>
          <a:lstStyle/>
          <a:p>
            <a:endParaRPr lang="en-US" dirty="0"/>
          </a:p>
          <a:p>
            <a:endParaRPr lang="en-US" dirty="0"/>
          </a:p>
          <a:p>
            <a:r>
              <a:rPr lang="en-US" dirty="0"/>
              <a:t>Join Us December 11th for TCF's 26th Annual Worldwide Candle Lighting</a:t>
            </a:r>
          </a:p>
          <a:p>
            <a:r>
              <a:rPr lang="en-US" dirty="0"/>
              <a:t>The Compassionate Friends Worldwide Candle Lighting on the 2nd Sunday in December unites family and friends around the globe in lighting candles for one hour to honor the memories of the sons, daughters, brothers, sisters, and grandchildren who left too soon. As candles are lit on December 11th, 2022 at 7:00 pm local time, hundreds of thousands of people commemorate and honor the memory of all children gone too soon.</a:t>
            </a:r>
          </a:p>
          <a:p>
            <a:endParaRPr lang="en-US" dirty="0"/>
          </a:p>
          <a:p>
            <a:r>
              <a:rPr lang="en-US" dirty="0"/>
              <a:t>Please bring a framed picture of your loved one.</a:t>
            </a:r>
          </a:p>
        </p:txBody>
      </p:sp>
      <p:pic>
        <p:nvPicPr>
          <p:cNvPr id="4" name="Picture 3">
            <a:extLst>
              <a:ext uri="{FF2B5EF4-FFF2-40B4-BE49-F238E27FC236}">
                <a16:creationId xmlns="" xmlns:a16="http://schemas.microsoft.com/office/drawing/2014/main" id="{16D48BB4-22AA-B886-98DA-32ED2172421C}"/>
              </a:ext>
            </a:extLst>
          </p:cNvPr>
          <p:cNvPicPr>
            <a:picLocks noChangeAspect="1"/>
          </p:cNvPicPr>
          <p:nvPr/>
        </p:nvPicPr>
        <p:blipFill>
          <a:blip r:embed="rId2"/>
          <a:stretch>
            <a:fillRect/>
          </a:stretch>
        </p:blipFill>
        <p:spPr>
          <a:xfrm>
            <a:off x="1981200" y="413838"/>
            <a:ext cx="2552700" cy="1790700"/>
          </a:xfrm>
          <a:prstGeom prst="rect">
            <a:avLst/>
          </a:prstGeom>
        </p:spPr>
      </p:pic>
      <p:pic>
        <p:nvPicPr>
          <p:cNvPr id="5" name="Picture 4">
            <a:extLst>
              <a:ext uri="{FF2B5EF4-FFF2-40B4-BE49-F238E27FC236}">
                <a16:creationId xmlns="" xmlns:a16="http://schemas.microsoft.com/office/drawing/2014/main" id="{6DFD5626-BFB0-8386-3305-51E7808558F7}"/>
              </a:ext>
            </a:extLst>
          </p:cNvPr>
          <p:cNvPicPr>
            <a:picLocks noChangeAspect="1"/>
          </p:cNvPicPr>
          <p:nvPr/>
        </p:nvPicPr>
        <p:blipFill>
          <a:blip r:embed="rId2"/>
          <a:stretch>
            <a:fillRect/>
          </a:stretch>
        </p:blipFill>
        <p:spPr>
          <a:xfrm>
            <a:off x="2152650" y="6172200"/>
            <a:ext cx="2552700" cy="1790700"/>
          </a:xfrm>
          <a:prstGeom prst="rect">
            <a:avLst/>
          </a:prstGeom>
        </p:spPr>
      </p:pic>
    </p:spTree>
    <p:extLst>
      <p:ext uri="{BB962C8B-B14F-4D97-AF65-F5344CB8AC3E}">
        <p14:creationId xmlns:p14="http://schemas.microsoft.com/office/powerpoint/2010/main" val="1421376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86198" y="5395076"/>
            <a:ext cx="2514600" cy="2308324"/>
          </a:xfrm>
          <a:prstGeom prst="rect">
            <a:avLst/>
          </a:prstGeom>
          <a:noFill/>
        </p:spPr>
        <p:txBody>
          <a:bodyPr wrap="square" rtlCol="0">
            <a:spAutoFit/>
          </a:bodyPr>
          <a:lstStyle/>
          <a:p>
            <a:r>
              <a:rPr lang="en-US" sz="1200" b="1" dirty="0">
                <a:latin typeface="Arial Rounded MT Bold" panose="020F0704030504030204" pitchFamily="34" charset="0"/>
                <a:cs typeface="Arial" panose="020B0604020202020204" pitchFamily="34" charset="0"/>
              </a:rPr>
              <a:t>TCF National Office Information:</a:t>
            </a:r>
          </a:p>
          <a:p>
            <a:endParaRPr lang="en-US" sz="1200" dirty="0">
              <a:latin typeface="Arial Rounded MT Bold" panose="020F0704030504030204" pitchFamily="34" charset="0"/>
              <a:cs typeface="Arial" panose="020B0604020202020204" pitchFamily="34" charset="0"/>
            </a:endParaRPr>
          </a:p>
          <a:p>
            <a:r>
              <a:rPr lang="en-US" sz="1200" dirty="0">
                <a:latin typeface="Arial Rounded MT Bold" panose="020F0704030504030204" pitchFamily="34" charset="0"/>
                <a:cs typeface="Arial" panose="020B0604020202020204" pitchFamily="34" charset="0"/>
              </a:rPr>
              <a:t>The Compassionate Friends</a:t>
            </a:r>
          </a:p>
          <a:p>
            <a:r>
              <a:rPr lang="en-US" sz="1200" dirty="0">
                <a:latin typeface="Arial Rounded MT Bold" panose="020F0704030504030204" pitchFamily="34" charset="0"/>
                <a:cs typeface="Arial" panose="020B0604020202020204" pitchFamily="34" charset="0"/>
              </a:rPr>
              <a:t>PO Box 3696</a:t>
            </a:r>
          </a:p>
          <a:p>
            <a:r>
              <a:rPr lang="en-US" sz="1200" dirty="0">
                <a:latin typeface="Arial Rounded MT Bold" panose="020F0704030504030204" pitchFamily="34" charset="0"/>
                <a:cs typeface="Arial" panose="020B0604020202020204" pitchFamily="34" charset="0"/>
              </a:rPr>
              <a:t>Oak Brook, IL  60522 (or)</a:t>
            </a:r>
          </a:p>
          <a:p>
            <a:r>
              <a:rPr lang="en-US" sz="1200" dirty="0">
                <a:latin typeface="Arial Rounded MT Bold" panose="020F0704030504030204" pitchFamily="34" charset="0"/>
                <a:cs typeface="Arial" panose="020B0604020202020204" pitchFamily="34" charset="0"/>
              </a:rPr>
              <a:t>900 Jorie Blvd. Suite 78</a:t>
            </a:r>
          </a:p>
          <a:p>
            <a:r>
              <a:rPr lang="en-US" sz="1200" dirty="0">
                <a:latin typeface="Arial Rounded MT Bold" panose="020F0704030504030204" pitchFamily="34" charset="0"/>
                <a:cs typeface="Arial" panose="020B0604020202020204" pitchFamily="34" charset="0"/>
              </a:rPr>
              <a:t>Oak Brook, IL  60523</a:t>
            </a:r>
          </a:p>
          <a:p>
            <a:r>
              <a:rPr lang="en-US" sz="1200" dirty="0">
                <a:latin typeface="Arial Rounded MT Bold" panose="020F0704030504030204" pitchFamily="34" charset="0"/>
                <a:cs typeface="Arial" panose="020B0604020202020204" pitchFamily="34" charset="0"/>
              </a:rPr>
              <a:t>Phone (630) 990-0010</a:t>
            </a:r>
          </a:p>
          <a:p>
            <a:r>
              <a:rPr lang="en-US" sz="1200" dirty="0">
                <a:latin typeface="Arial Rounded MT Bold" panose="020F0704030504030204" pitchFamily="34" charset="0"/>
                <a:cs typeface="Arial" panose="020B0604020202020204" pitchFamily="34" charset="0"/>
              </a:rPr>
              <a:t>Toll-Free (877) 969-0010</a:t>
            </a:r>
          </a:p>
          <a:p>
            <a:r>
              <a:rPr lang="en-US" sz="1200" dirty="0">
                <a:latin typeface="Arial" panose="020B0604020202020204" pitchFamily="34" charset="0"/>
                <a:cs typeface="Arial" panose="020B0604020202020204" pitchFamily="34" charset="0"/>
                <a:hlinkClick r:id="rId2"/>
              </a:rPr>
              <a:t>www.compassionatefriends.org</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6" name="TextBox 5"/>
          <p:cNvSpPr txBox="1"/>
          <p:nvPr/>
        </p:nvSpPr>
        <p:spPr>
          <a:xfrm>
            <a:off x="692011" y="7832563"/>
            <a:ext cx="2355989" cy="830997"/>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Email Address:   </a:t>
            </a:r>
          </a:p>
          <a:p>
            <a:r>
              <a:rPr lang="en-US" sz="1200" dirty="0">
                <a:latin typeface="Arial" panose="020B0604020202020204" pitchFamily="34" charset="0"/>
                <a:cs typeface="Arial" panose="020B0604020202020204" pitchFamily="34" charset="0"/>
                <a:hlinkClick r:id="rId3"/>
              </a:rPr>
              <a:t>TCFBrushyCreek@gmail.com</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p>
        </p:txBody>
      </p:sp>
      <p:pic>
        <p:nvPicPr>
          <p:cNvPr id="7" name="Picture 6"/>
          <p:cNvPicPr>
            <a:picLocks noChangeAspect="1"/>
          </p:cNvPicPr>
          <p:nvPr/>
        </p:nvPicPr>
        <p:blipFill>
          <a:blip r:embed="rId4"/>
          <a:stretch>
            <a:fillRect/>
          </a:stretch>
        </p:blipFill>
        <p:spPr>
          <a:xfrm>
            <a:off x="4579358" y="7971550"/>
            <a:ext cx="1128281" cy="338137"/>
          </a:xfrm>
          <a:prstGeom prst="rect">
            <a:avLst/>
          </a:prstGeom>
        </p:spPr>
      </p:pic>
      <p:sp>
        <p:nvSpPr>
          <p:cNvPr id="9" name="TextBox 8"/>
          <p:cNvSpPr txBox="1"/>
          <p:nvPr/>
        </p:nvSpPr>
        <p:spPr>
          <a:xfrm>
            <a:off x="754356" y="8525060"/>
            <a:ext cx="4876800" cy="276999"/>
          </a:xfrm>
          <a:prstGeom prst="rect">
            <a:avLst/>
          </a:prstGeom>
          <a:noFill/>
        </p:spPr>
        <p:txBody>
          <a:bodyPr wrap="square" rtlCol="0">
            <a:spAutoFit/>
          </a:bodyPr>
          <a:lstStyle/>
          <a:p>
            <a:pPr algn="ctr"/>
            <a:r>
              <a:rPr lang="en-US" sz="1200" dirty="0">
                <a:latin typeface="Arial Rounded MT Bold" panose="020F0704030504030204" pitchFamily="34" charset="0"/>
                <a:cs typeface="Arial" panose="020B0604020202020204" pitchFamily="34" charset="0"/>
              </a:rPr>
              <a:t>The Compassionate Friends of Brushy Creek</a:t>
            </a:r>
          </a:p>
        </p:txBody>
      </p:sp>
      <p:sp>
        <p:nvSpPr>
          <p:cNvPr id="10" name="Rectangle 9"/>
          <p:cNvSpPr/>
          <p:nvPr/>
        </p:nvSpPr>
        <p:spPr>
          <a:xfrm>
            <a:off x="692011" y="5387835"/>
            <a:ext cx="2667000" cy="2492990"/>
          </a:xfrm>
          <a:prstGeom prst="rect">
            <a:avLst/>
          </a:prstGeom>
        </p:spPr>
        <p:txBody>
          <a:bodyPr wrap="square">
            <a:spAutoFit/>
          </a:bodyPr>
          <a:lstStyle/>
          <a:p>
            <a:r>
              <a:rPr lang="en-US" sz="1200" b="1" dirty="0">
                <a:latin typeface="Arial Rounded MT Bold" panose="020F0704030504030204" pitchFamily="34" charset="0"/>
              </a:rPr>
              <a:t>TCF Brushy Creek</a:t>
            </a:r>
          </a:p>
          <a:p>
            <a:endParaRPr lang="en-US" sz="1200" dirty="0">
              <a:latin typeface="Arial Rounded MT Bold" panose="020F0704030504030204" pitchFamily="34" charset="0"/>
            </a:endParaRPr>
          </a:p>
          <a:p>
            <a:r>
              <a:rPr lang="en-US" sz="1200" dirty="0">
                <a:latin typeface="Arial Rounded MT Bold" panose="020F0704030504030204" pitchFamily="34" charset="0"/>
              </a:rPr>
              <a:t>Steering Committee</a:t>
            </a:r>
          </a:p>
          <a:p>
            <a:r>
              <a:rPr lang="en-US" sz="1200" dirty="0">
                <a:latin typeface="Arial Rounded MT Bold" panose="020F0704030504030204" pitchFamily="34" charset="0"/>
              </a:rPr>
              <a:t>Co-Leaders:</a:t>
            </a:r>
          </a:p>
          <a:p>
            <a:r>
              <a:rPr lang="en-US" sz="1200" dirty="0">
                <a:latin typeface="Arial Rounded MT Bold" panose="020F0704030504030204" pitchFamily="34" charset="0"/>
              </a:rPr>
              <a:t>Committee Members:</a:t>
            </a:r>
          </a:p>
          <a:p>
            <a:r>
              <a:rPr lang="en-US" sz="1200" dirty="0">
                <a:latin typeface="Arial Rounded MT Bold" panose="020F0704030504030204" pitchFamily="34" charset="0"/>
              </a:rPr>
              <a:t>Robin </a:t>
            </a:r>
            <a:r>
              <a:rPr lang="en-US" sz="1200" dirty="0" err="1">
                <a:latin typeface="Arial Rounded MT Bold" panose="020F0704030504030204" pitchFamily="34" charset="0"/>
              </a:rPr>
              <a:t>Cassens</a:t>
            </a:r>
            <a:endParaRPr lang="en-US" sz="1200" dirty="0">
              <a:latin typeface="Arial Rounded MT Bold" panose="020F0704030504030204" pitchFamily="34" charset="0"/>
            </a:endParaRPr>
          </a:p>
          <a:p>
            <a:r>
              <a:rPr lang="en-US" sz="1200" dirty="0">
                <a:latin typeface="Arial Rounded MT Bold" panose="020F0704030504030204" pitchFamily="34" charset="0"/>
              </a:rPr>
              <a:t>Caty Craig, Sibling Rep.</a:t>
            </a:r>
          </a:p>
          <a:p>
            <a:r>
              <a:rPr lang="en-US" sz="1200" dirty="0">
                <a:latin typeface="Arial Rounded MT Bold" panose="020F0704030504030204" pitchFamily="34" charset="0"/>
              </a:rPr>
              <a:t>Stephanie Thomsen, Sibling Rep.</a:t>
            </a:r>
          </a:p>
          <a:p>
            <a:r>
              <a:rPr lang="en-US" sz="1200" dirty="0">
                <a:latin typeface="Arial Rounded MT Bold" panose="020F0704030504030204" pitchFamily="34" charset="0"/>
              </a:rPr>
              <a:t>Mary Delaney</a:t>
            </a:r>
          </a:p>
          <a:p>
            <a:r>
              <a:rPr lang="en-US" sz="1200" dirty="0" err="1">
                <a:latin typeface="Arial Rounded MT Bold" panose="020F0704030504030204" pitchFamily="34" charset="0"/>
              </a:rPr>
              <a:t>Vickey</a:t>
            </a:r>
            <a:r>
              <a:rPr lang="en-US" sz="1200" dirty="0">
                <a:latin typeface="Arial Rounded MT Bold" panose="020F0704030504030204" pitchFamily="34" charset="0"/>
              </a:rPr>
              <a:t> Harrison</a:t>
            </a:r>
          </a:p>
          <a:p>
            <a:r>
              <a:rPr lang="en-US" sz="1200" dirty="0">
                <a:latin typeface="Arial Rounded MT Bold" panose="020F0704030504030204" pitchFamily="34" charset="0"/>
              </a:rPr>
              <a:t>Penny Leone</a:t>
            </a:r>
          </a:p>
          <a:p>
            <a:r>
              <a:rPr lang="en-US" sz="1200" dirty="0">
                <a:latin typeface="Arial Rounded MT Bold" panose="020F0704030504030204" pitchFamily="34" charset="0"/>
              </a:rPr>
              <a:t>Rebecca </a:t>
            </a:r>
            <a:r>
              <a:rPr lang="en-US" sz="1200" dirty="0" err="1">
                <a:latin typeface="Arial Rounded MT Bold" panose="020F0704030504030204" pitchFamily="34" charset="0"/>
              </a:rPr>
              <a:t>Burgman</a:t>
            </a:r>
            <a:r>
              <a:rPr lang="en-US" sz="1200" dirty="0">
                <a:latin typeface="Arial Rounded MT Bold" panose="020F0704030504030204" pitchFamily="34" charset="0"/>
              </a:rPr>
              <a:t>-Advisory</a:t>
            </a:r>
          </a:p>
          <a:p>
            <a:r>
              <a:rPr lang="en-US" sz="1200" dirty="0">
                <a:latin typeface="Arial Rounded MT Bold" panose="020F0704030504030204" pitchFamily="34" charset="0"/>
              </a:rPr>
              <a:t>Shelley Ransom-Newsletter</a:t>
            </a:r>
          </a:p>
        </p:txBody>
      </p:sp>
      <p:sp>
        <p:nvSpPr>
          <p:cNvPr id="12" name="TextBox 11">
            <a:extLst>
              <a:ext uri="{FF2B5EF4-FFF2-40B4-BE49-F238E27FC236}">
                <a16:creationId xmlns="" xmlns:a16="http://schemas.microsoft.com/office/drawing/2014/main" id="{5A659458-BF7E-ED9B-8E20-E91E6B6F442F}"/>
              </a:ext>
            </a:extLst>
          </p:cNvPr>
          <p:cNvSpPr txBox="1"/>
          <p:nvPr/>
        </p:nvSpPr>
        <p:spPr>
          <a:xfrm>
            <a:off x="443787" y="1095542"/>
            <a:ext cx="5830447" cy="3477875"/>
          </a:xfrm>
          <a:prstGeom prst="rect">
            <a:avLst/>
          </a:prstGeom>
          <a:noFill/>
        </p:spPr>
        <p:txBody>
          <a:bodyPr wrap="square">
            <a:spAutoFit/>
          </a:bodyPr>
          <a:lstStyle/>
          <a:p>
            <a:pPr algn="ctr"/>
            <a:r>
              <a:rPr lang="en-US" sz="1600" b="1" dirty="0"/>
              <a:t>The Compassionate Friends Credo</a:t>
            </a:r>
          </a:p>
          <a:p>
            <a:pPr algn="just"/>
            <a:endParaRPr lang="en-US" sz="1200" dirty="0"/>
          </a:p>
          <a:p>
            <a:pPr algn="just"/>
            <a:r>
              <a:rPr lang="en-US" sz="1200" dirty="0"/>
              <a:t>We need not walk alone.  We are The Compassionate Friends.  We reach out to each other with love, with understanding, and with hope.</a:t>
            </a:r>
          </a:p>
          <a:p>
            <a:pPr algn="just"/>
            <a:endParaRPr lang="en-US" sz="1200" dirty="0"/>
          </a:p>
          <a:p>
            <a:pPr algn="just"/>
            <a:r>
              <a:rPr lang="en-US" sz="1200" dirty="0"/>
              <a:t>The children we mourn have died at all ages and from many different causes but our love for them unites us.  Your pain becomes my pain, just as your hope becomes my hope.</a:t>
            </a:r>
          </a:p>
          <a:p>
            <a:pPr algn="just"/>
            <a:endParaRPr lang="en-US" sz="1200" dirty="0"/>
          </a:p>
          <a:p>
            <a:pPr algn="just"/>
            <a:r>
              <a:rPr lang="en-US" sz="1200" dirty="0"/>
              <a:t>We come together from all walks of life, from many different circumstances.  We are a unique family because we represent many races, creeds, and relationships.  We are young, and we are old.  Some of us are far along in our grief, but others still feel a grief so fresh and intensely painful that they feel helpless and see no hope.</a:t>
            </a:r>
          </a:p>
          <a:p>
            <a:pPr algn="just"/>
            <a:endParaRPr lang="en-US" sz="1200" dirty="0"/>
          </a:p>
          <a:p>
            <a:pPr algn="just"/>
            <a:r>
              <a:rPr lang="en-US" sz="1200" dirty="0"/>
              <a:t>Some of us have found our faith to be a source of strength, while some of us are struggling to find answers.  Some of us are angry, filled with guilt or in deep depression, while others radiate an inner peace.  But whatever pain we bring to this gathering of The Compassionate Friends, it is pain we will share, just as we share with each other our love for the children who have died.</a:t>
            </a:r>
          </a:p>
        </p:txBody>
      </p:sp>
    </p:spTree>
    <p:extLst>
      <p:ext uri="{BB962C8B-B14F-4D97-AF65-F5344CB8AC3E}">
        <p14:creationId xmlns:p14="http://schemas.microsoft.com/office/powerpoint/2010/main" val="3639044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45728</TotalTime>
  <Words>1465</Words>
  <Application>Microsoft Office PowerPoint</Application>
  <PresentationFormat>On-screen Show (4:3)</PresentationFormat>
  <Paragraphs>94</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TMRS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Shelley Ransom</dc:creator>
  <cp:lastModifiedBy>Penny</cp:lastModifiedBy>
  <cp:revision>475</cp:revision>
  <cp:lastPrinted>2021-05-01T01:34:58Z</cp:lastPrinted>
  <dcterms:created xsi:type="dcterms:W3CDTF">2016-10-05T13:06:22Z</dcterms:created>
  <dcterms:modified xsi:type="dcterms:W3CDTF">2023-02-15T22:06:38Z</dcterms:modified>
</cp:coreProperties>
</file>