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sldIdLst>
    <p:sldId id="265" r:id="rId2"/>
    <p:sldId id="270" r:id="rId3"/>
    <p:sldId id="272" r:id="rId4"/>
    <p:sldId id="279" r:id="rId5"/>
    <p:sldId id="278" r:id="rId6"/>
    <p:sldId id="275" r:id="rId7"/>
    <p:sldId id="261" r:id="rId8"/>
  </p:sldIdLst>
  <p:sldSz cx="6858000" cy="9144000" type="screen4x3"/>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B7C8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49" autoAdjust="0"/>
    <p:restoredTop sz="93770" autoAdjust="0"/>
  </p:normalViewPr>
  <p:slideViewPr>
    <p:cSldViewPr>
      <p:cViewPr>
        <p:scale>
          <a:sx n="71" d="100"/>
          <a:sy n="71" d="100"/>
        </p:scale>
        <p:origin x="-2514" y="-156"/>
      </p:cViewPr>
      <p:guideLst>
        <p:guide orient="horz" pos="2880"/>
        <p:guide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163" cy="469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022725" y="0"/>
            <a:ext cx="3078163" cy="469900"/>
          </a:xfrm>
          <a:prstGeom prst="rect">
            <a:avLst/>
          </a:prstGeom>
        </p:spPr>
        <p:txBody>
          <a:bodyPr vert="horz" lIns="91440" tIns="45720" rIns="91440" bIns="45720" rtlCol="0"/>
          <a:lstStyle>
            <a:lvl1pPr algn="r">
              <a:defRPr sz="1200"/>
            </a:lvl1pPr>
          </a:lstStyle>
          <a:p>
            <a:fld id="{CE8E74C8-6657-4563-A21F-69BB32D89523}" type="datetimeFigureOut">
              <a:rPr lang="en-US" smtClean="0"/>
              <a:t>2/15/2023</a:t>
            </a:fld>
            <a:endParaRPr lang="en-US"/>
          </a:p>
        </p:txBody>
      </p:sp>
      <p:sp>
        <p:nvSpPr>
          <p:cNvPr id="4" name="Slide Image Placeholder 3"/>
          <p:cNvSpPr>
            <a:spLocks noGrp="1" noRot="1" noChangeAspect="1"/>
          </p:cNvSpPr>
          <p:nvPr>
            <p:ph type="sldImg" idx="2"/>
          </p:nvPr>
        </p:nvSpPr>
        <p:spPr>
          <a:xfrm>
            <a:off x="2362200" y="1173163"/>
            <a:ext cx="2378075" cy="31686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9613" y="4518025"/>
            <a:ext cx="5683250" cy="369728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8575"/>
            <a:ext cx="3078163" cy="4699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022725" y="8918575"/>
            <a:ext cx="3078163" cy="469900"/>
          </a:xfrm>
          <a:prstGeom prst="rect">
            <a:avLst/>
          </a:prstGeom>
        </p:spPr>
        <p:txBody>
          <a:bodyPr vert="horz" lIns="91440" tIns="45720" rIns="91440" bIns="45720" rtlCol="0" anchor="b"/>
          <a:lstStyle>
            <a:lvl1pPr algn="r">
              <a:defRPr sz="1200"/>
            </a:lvl1pPr>
          </a:lstStyle>
          <a:p>
            <a:fld id="{C262752E-A34D-47A1-8AE5-3B281BBCA0DD}" type="slidenum">
              <a:rPr lang="en-US" smtClean="0"/>
              <a:t>‹#›</a:t>
            </a:fld>
            <a:endParaRPr lang="en-US"/>
          </a:p>
        </p:txBody>
      </p:sp>
    </p:spTree>
    <p:extLst>
      <p:ext uri="{BB962C8B-B14F-4D97-AF65-F5344CB8AC3E}">
        <p14:creationId xmlns:p14="http://schemas.microsoft.com/office/powerpoint/2010/main" val="14603695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262752E-A34D-47A1-8AE5-3B281BBCA0DD}" type="slidenum">
              <a:rPr lang="en-US" smtClean="0"/>
              <a:t>2</a:t>
            </a:fld>
            <a:endParaRPr lang="en-US"/>
          </a:p>
        </p:txBody>
      </p:sp>
    </p:spTree>
    <p:extLst>
      <p:ext uri="{BB962C8B-B14F-4D97-AF65-F5344CB8AC3E}">
        <p14:creationId xmlns:p14="http://schemas.microsoft.com/office/powerpoint/2010/main" val="4746591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262752E-A34D-47A1-8AE5-3B281BBCA0DD}" type="slidenum">
              <a:rPr lang="en-US" smtClean="0"/>
              <a:t>4</a:t>
            </a:fld>
            <a:endParaRPr lang="en-US"/>
          </a:p>
        </p:txBody>
      </p:sp>
    </p:spTree>
    <p:extLst>
      <p:ext uri="{BB962C8B-B14F-4D97-AF65-F5344CB8AC3E}">
        <p14:creationId xmlns:p14="http://schemas.microsoft.com/office/powerpoint/2010/main" val="6407583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840568"/>
            <a:ext cx="5829300" cy="1960033"/>
          </a:xfrm>
        </p:spPr>
        <p:txBody>
          <a:bodyPr/>
          <a:lstStyle/>
          <a:p>
            <a:r>
              <a:rPr lang="en-US"/>
              <a:t>Click to edit Master title style</a:t>
            </a:r>
          </a:p>
        </p:txBody>
      </p:sp>
      <p:sp>
        <p:nvSpPr>
          <p:cNvPr id="3" name="Subtitle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CE662EA1-29C7-4DA1-B5C5-2F74820AD845}" type="datetimeFigureOut">
              <a:rPr lang="en-US" smtClean="0"/>
              <a:t>2/15/2023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862E470-6D8F-4638-9E65-BF01A7BC689C}" type="slidenum">
              <a:rPr lang="en-US" smtClean="0"/>
              <a:t>‹#›</a:t>
            </a:fld>
            <a:endParaRPr lang="en-US" dirty="0"/>
          </a:p>
        </p:txBody>
      </p:sp>
    </p:spTree>
    <p:extLst>
      <p:ext uri="{BB962C8B-B14F-4D97-AF65-F5344CB8AC3E}">
        <p14:creationId xmlns:p14="http://schemas.microsoft.com/office/powerpoint/2010/main" val="26960233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E662EA1-29C7-4DA1-B5C5-2F74820AD845}" type="datetimeFigureOut">
              <a:rPr lang="en-US" smtClean="0"/>
              <a:t>2/15/2023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862E470-6D8F-4638-9E65-BF01A7BC689C}" type="slidenum">
              <a:rPr lang="en-US" smtClean="0"/>
              <a:t>‹#›</a:t>
            </a:fld>
            <a:endParaRPr lang="en-US" dirty="0"/>
          </a:p>
        </p:txBody>
      </p:sp>
    </p:spTree>
    <p:extLst>
      <p:ext uri="{BB962C8B-B14F-4D97-AF65-F5344CB8AC3E}">
        <p14:creationId xmlns:p14="http://schemas.microsoft.com/office/powerpoint/2010/main" val="1495353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5875867"/>
            <a:ext cx="5829300" cy="1816100"/>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E662EA1-29C7-4DA1-B5C5-2F74820AD845}" type="datetimeFigureOut">
              <a:rPr lang="en-US" smtClean="0"/>
              <a:t>2/15/2023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862E470-6D8F-4638-9E65-BF01A7BC689C}" type="slidenum">
              <a:rPr lang="en-US" smtClean="0"/>
              <a:t>‹#›</a:t>
            </a:fld>
            <a:endParaRPr lang="en-US" dirty="0"/>
          </a:p>
        </p:txBody>
      </p:sp>
    </p:spTree>
    <p:extLst>
      <p:ext uri="{BB962C8B-B14F-4D97-AF65-F5344CB8AC3E}">
        <p14:creationId xmlns:p14="http://schemas.microsoft.com/office/powerpoint/2010/main" val="12313404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4290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48615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E662EA1-29C7-4DA1-B5C5-2F74820AD845}" type="datetimeFigureOut">
              <a:rPr lang="en-US" smtClean="0"/>
              <a:t>2/15/2023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862E470-6D8F-4638-9E65-BF01A7BC689C}" type="slidenum">
              <a:rPr lang="en-US" smtClean="0"/>
              <a:t>‹#›</a:t>
            </a:fld>
            <a:endParaRPr lang="en-US" dirty="0"/>
          </a:p>
        </p:txBody>
      </p:sp>
    </p:spTree>
    <p:extLst>
      <p:ext uri="{BB962C8B-B14F-4D97-AF65-F5344CB8AC3E}">
        <p14:creationId xmlns:p14="http://schemas.microsoft.com/office/powerpoint/2010/main" val="7565067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E662EA1-29C7-4DA1-B5C5-2F74820AD845}" type="datetimeFigureOut">
              <a:rPr lang="en-US" smtClean="0"/>
              <a:t>2/15/2023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862E470-6D8F-4638-9E65-BF01A7BC689C}" type="slidenum">
              <a:rPr lang="en-US" smtClean="0"/>
              <a:t>‹#›</a:t>
            </a:fld>
            <a:endParaRPr lang="en-US" dirty="0"/>
          </a:p>
        </p:txBody>
      </p:sp>
    </p:spTree>
    <p:extLst>
      <p:ext uri="{BB962C8B-B14F-4D97-AF65-F5344CB8AC3E}">
        <p14:creationId xmlns:p14="http://schemas.microsoft.com/office/powerpoint/2010/main" val="7165064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E662EA1-29C7-4DA1-B5C5-2F74820AD845}" type="datetimeFigureOut">
              <a:rPr lang="en-US" smtClean="0"/>
              <a:t>2/15/2023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862E470-6D8F-4638-9E65-BF01A7BC689C}" type="slidenum">
              <a:rPr lang="en-US" smtClean="0"/>
              <a:t>‹#›</a:t>
            </a:fld>
            <a:endParaRPr lang="en-US" dirty="0"/>
          </a:p>
        </p:txBody>
      </p:sp>
    </p:spTree>
    <p:extLst>
      <p:ext uri="{BB962C8B-B14F-4D97-AF65-F5344CB8AC3E}">
        <p14:creationId xmlns:p14="http://schemas.microsoft.com/office/powerpoint/2010/main" val="16708371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E662EA1-29C7-4DA1-B5C5-2F74820AD845}" type="datetimeFigureOut">
              <a:rPr lang="en-US" smtClean="0"/>
              <a:t>2/15/2023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862E470-6D8F-4638-9E65-BF01A7BC689C}" type="slidenum">
              <a:rPr lang="en-US" smtClean="0"/>
              <a:t>‹#›</a:t>
            </a:fld>
            <a:endParaRPr lang="en-US" dirty="0"/>
          </a:p>
        </p:txBody>
      </p:sp>
    </p:spTree>
    <p:extLst>
      <p:ext uri="{BB962C8B-B14F-4D97-AF65-F5344CB8AC3E}">
        <p14:creationId xmlns:p14="http://schemas.microsoft.com/office/powerpoint/2010/main" val="30678589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4067"/>
            <a:ext cx="2256235" cy="154940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E662EA1-29C7-4DA1-B5C5-2F74820AD845}" type="datetimeFigureOut">
              <a:rPr lang="en-US" smtClean="0"/>
              <a:t>2/15/2023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862E470-6D8F-4638-9E65-BF01A7BC689C}" type="slidenum">
              <a:rPr lang="en-US" smtClean="0"/>
              <a:t>‹#›</a:t>
            </a:fld>
            <a:endParaRPr lang="en-US" dirty="0"/>
          </a:p>
        </p:txBody>
      </p:sp>
    </p:spTree>
    <p:extLst>
      <p:ext uri="{BB962C8B-B14F-4D97-AF65-F5344CB8AC3E}">
        <p14:creationId xmlns:p14="http://schemas.microsoft.com/office/powerpoint/2010/main" val="13722943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400800"/>
            <a:ext cx="4114800" cy="755651"/>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E662EA1-29C7-4DA1-B5C5-2F74820AD845}" type="datetimeFigureOut">
              <a:rPr lang="en-US" smtClean="0"/>
              <a:t>2/15/2023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862E470-6D8F-4638-9E65-BF01A7BC689C}" type="slidenum">
              <a:rPr lang="en-US" smtClean="0"/>
              <a:t>‹#›</a:t>
            </a:fld>
            <a:endParaRPr lang="en-US" dirty="0"/>
          </a:p>
        </p:txBody>
      </p:sp>
    </p:spTree>
    <p:extLst>
      <p:ext uri="{BB962C8B-B14F-4D97-AF65-F5344CB8AC3E}">
        <p14:creationId xmlns:p14="http://schemas.microsoft.com/office/powerpoint/2010/main" val="14853800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E662EA1-29C7-4DA1-B5C5-2F74820AD845}" type="datetimeFigureOut">
              <a:rPr lang="en-US" smtClean="0"/>
              <a:t>2/15/2023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862E470-6D8F-4638-9E65-BF01A7BC689C}" type="slidenum">
              <a:rPr lang="en-US" smtClean="0"/>
              <a:t>‹#›</a:t>
            </a:fld>
            <a:endParaRPr lang="en-US" dirty="0"/>
          </a:p>
        </p:txBody>
      </p:sp>
    </p:spTree>
    <p:extLst>
      <p:ext uri="{BB962C8B-B14F-4D97-AF65-F5344CB8AC3E}">
        <p14:creationId xmlns:p14="http://schemas.microsoft.com/office/powerpoint/2010/main" val="31253752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366185"/>
            <a:ext cx="1543050" cy="780203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42900" y="366185"/>
            <a:ext cx="4514850" cy="780203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E662EA1-29C7-4DA1-B5C5-2F74820AD845}" type="datetimeFigureOut">
              <a:rPr lang="en-US" smtClean="0"/>
              <a:t>2/15/2023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862E470-6D8F-4638-9E65-BF01A7BC689C}" type="slidenum">
              <a:rPr lang="en-US" smtClean="0"/>
              <a:t>‹#›</a:t>
            </a:fld>
            <a:endParaRPr lang="en-US" dirty="0"/>
          </a:p>
        </p:txBody>
      </p:sp>
    </p:spTree>
    <p:extLst>
      <p:ext uri="{BB962C8B-B14F-4D97-AF65-F5344CB8AC3E}">
        <p14:creationId xmlns:p14="http://schemas.microsoft.com/office/powerpoint/2010/main" val="3469252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42900" y="2133601"/>
            <a:ext cx="6172200" cy="60346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42900" y="8475134"/>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CE662EA1-29C7-4DA1-B5C5-2F74820AD845}" type="datetimeFigureOut">
              <a:rPr lang="en-US" smtClean="0"/>
              <a:t>2/15/2023</a:t>
            </a:fld>
            <a:endParaRPr lang="en-US" dirty="0"/>
          </a:p>
        </p:txBody>
      </p:sp>
      <p:sp>
        <p:nvSpPr>
          <p:cNvPr id="5" name="Footer Placeholder 4"/>
          <p:cNvSpPr>
            <a:spLocks noGrp="1"/>
          </p:cNvSpPr>
          <p:nvPr>
            <p:ph type="ftr" sz="quarter" idx="3"/>
          </p:nvPr>
        </p:nvSpPr>
        <p:spPr>
          <a:xfrm>
            <a:off x="2343150" y="8475134"/>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914900" y="8475134"/>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F862E470-6D8F-4638-9E65-BF01A7BC689C}" type="slidenum">
              <a:rPr lang="en-US" smtClean="0"/>
              <a:t>‹#›</a:t>
            </a:fld>
            <a:endParaRPr lang="en-US" dirty="0"/>
          </a:p>
        </p:txBody>
      </p:sp>
    </p:spTree>
    <p:extLst>
      <p:ext uri="{BB962C8B-B14F-4D97-AF65-F5344CB8AC3E}">
        <p14:creationId xmlns:p14="http://schemas.microsoft.com/office/powerpoint/2010/main" val="38390183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TCFBrushyCreek@hmail.com" TargetMode="Externa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hyperlink" Target="https://youtu.be/CEd4y7VdN-E" TargetMode="External"/><Relationship Id="rId2" Type="http://schemas.openxmlformats.org/officeDocument/2006/relationships/image" Target="../media/image10.png"/><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hyperlink" Target="mailto:TCFBrushyCreek@gmail.com" TargetMode="External"/><Relationship Id="rId2" Type="http://schemas.openxmlformats.org/officeDocument/2006/relationships/hyperlink" Target="http://www.compassionatefriends.org/" TargetMode="External"/><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223632" y="153458"/>
            <a:ext cx="3449515" cy="954107"/>
          </a:xfrm>
          <a:prstGeom prst="rect">
            <a:avLst/>
          </a:prstGeom>
          <a:noFill/>
        </p:spPr>
        <p:txBody>
          <a:bodyPr wrap="square" rtlCol="0">
            <a:spAutoFit/>
          </a:bodyPr>
          <a:lstStyle/>
          <a:p>
            <a:pPr algn="r"/>
            <a:r>
              <a:rPr lang="en-US" sz="1200" b="1" dirty="0">
                <a:latin typeface="+mj-lt"/>
                <a:ea typeface="Adobe Myungjo Std M" pitchFamily="18" charset="-128"/>
                <a:cs typeface="Arial" panose="020B0604020202020204" pitchFamily="34" charset="0"/>
              </a:rPr>
              <a:t>Meeting location</a:t>
            </a:r>
          </a:p>
          <a:p>
            <a:pPr algn="r"/>
            <a:r>
              <a:rPr lang="en-US" sz="1100" dirty="0">
                <a:latin typeface="+mj-lt"/>
                <a:ea typeface="Adobe Myungjo Std M" pitchFamily="18" charset="-128"/>
                <a:cs typeface="Arial" panose="020B0604020202020204" pitchFamily="34" charset="0"/>
              </a:rPr>
              <a:t>Christ Lutheran Church</a:t>
            </a:r>
          </a:p>
          <a:p>
            <a:pPr algn="r"/>
            <a:r>
              <a:rPr lang="en-US" sz="1100" dirty="0">
                <a:latin typeface="+mj-lt"/>
                <a:ea typeface="Adobe Myungjo Std M" pitchFamily="18" charset="-128"/>
                <a:cs typeface="Arial" panose="020B0604020202020204" pitchFamily="34" charset="0"/>
              </a:rPr>
              <a:t>510 Luther Drive.Georgetown.TX.78628</a:t>
            </a:r>
          </a:p>
          <a:p>
            <a:pPr algn="r"/>
            <a:r>
              <a:rPr lang="en-US" sz="1100" dirty="0">
                <a:latin typeface="+mj-lt"/>
                <a:ea typeface="Adobe Myungjo Std M" pitchFamily="18" charset="-128"/>
                <a:cs typeface="Arial" panose="020B0604020202020204" pitchFamily="34" charset="0"/>
              </a:rPr>
              <a:t>512-348-7885  </a:t>
            </a:r>
            <a:r>
              <a:rPr lang="en-US" sz="1100" dirty="0">
                <a:latin typeface="+mj-lt"/>
                <a:ea typeface="Adobe Myungjo Std M" pitchFamily="18" charset="-128"/>
                <a:cs typeface="Arial" panose="020B0604020202020204" pitchFamily="34" charset="0"/>
                <a:hlinkClick r:id="rId2"/>
              </a:rPr>
              <a:t>TCFBrushyCreek@hmail.com</a:t>
            </a:r>
            <a:endParaRPr lang="en-US" sz="1100" dirty="0">
              <a:latin typeface="+mj-lt"/>
              <a:ea typeface="Adobe Myungjo Std M" pitchFamily="18" charset="-128"/>
              <a:cs typeface="Arial" panose="020B0604020202020204" pitchFamily="34" charset="0"/>
            </a:endParaRPr>
          </a:p>
          <a:p>
            <a:pPr algn="r"/>
            <a:r>
              <a:rPr lang="en-US" sz="1000" i="1" dirty="0">
                <a:latin typeface="+mj-lt"/>
                <a:ea typeface="Adobe Myungjo Std M" pitchFamily="18" charset="-128"/>
                <a:cs typeface="Arial" panose="020B0604020202020204" pitchFamily="34" charset="0"/>
              </a:rPr>
              <a:t>(If you have problems finding us call: 512-966-1651</a:t>
            </a:r>
            <a:r>
              <a:rPr lang="en-US" sz="1100" dirty="0">
                <a:latin typeface="+mj-lt"/>
                <a:ea typeface="Adobe Myungjo Std M" pitchFamily="18" charset="-128"/>
                <a:cs typeface="Arial" panose="020B0604020202020204" pitchFamily="34" charset="0"/>
              </a:rPr>
              <a:t>)</a:t>
            </a:r>
          </a:p>
        </p:txBody>
      </p:sp>
      <p:pic>
        <p:nvPicPr>
          <p:cNvPr id="8" name="Picture 7"/>
          <p:cNvPicPr>
            <a:picLocks noChangeAspect="1"/>
          </p:cNvPicPr>
          <p:nvPr/>
        </p:nvPicPr>
        <p:blipFill>
          <a:blip r:embed="rId3"/>
          <a:stretch>
            <a:fillRect/>
          </a:stretch>
        </p:blipFill>
        <p:spPr>
          <a:xfrm>
            <a:off x="359229" y="419820"/>
            <a:ext cx="2813748" cy="888552"/>
          </a:xfrm>
          <a:prstGeom prst="rect">
            <a:avLst/>
          </a:prstGeom>
        </p:spPr>
      </p:pic>
      <p:sp>
        <p:nvSpPr>
          <p:cNvPr id="2" name="Rectangle 1"/>
          <p:cNvSpPr/>
          <p:nvPr/>
        </p:nvSpPr>
        <p:spPr>
          <a:xfrm>
            <a:off x="359230" y="2010558"/>
            <a:ext cx="2813748" cy="3662541"/>
          </a:xfrm>
          <a:prstGeom prst="rect">
            <a:avLst/>
          </a:prstGeom>
        </p:spPr>
        <p:txBody>
          <a:bodyPr wrap="square">
            <a:spAutoFit/>
          </a:bodyPr>
          <a:lstStyle/>
          <a:p>
            <a:pPr algn="ctr"/>
            <a:r>
              <a:rPr lang="en-US" sz="1400" b="1" dirty="0">
                <a:cs typeface="Arial" panose="020B0604020202020204" pitchFamily="34" charset="0"/>
              </a:rPr>
              <a:t>Welcome</a:t>
            </a:r>
          </a:p>
          <a:p>
            <a:endParaRPr lang="en-US" sz="1100" dirty="0"/>
          </a:p>
          <a:p>
            <a:pPr algn="just"/>
            <a:r>
              <a:rPr lang="en-US" sz="1100" dirty="0">
                <a:latin typeface="+mj-lt"/>
              </a:rPr>
              <a:t>We, of the Brushy Creek Chapter of The Compassionate Friends, offer you a warm welcome. Our meetings are on the second Tuesday of each month at 7pm.  The Compassionate Friends is a mutual assistance, self-help organization offering friendship, understanding and hope to bereaved families.  Anyone who has experienced the death of a child at any time, of any age, from any cause is welcome.  Our meetings give an opportunity to families to talk about their feelings as they go through the grieving process.  The purpose of this support group is not  the cause of death but rather to focus on being a bereaved parent, sibling or grandparent, along with the feelings and issues that evolve around the death experience of a child.  There is no religious affiliation.  There are no membership dues</a:t>
            </a:r>
            <a:r>
              <a:rPr lang="en-US" sz="1100" dirty="0"/>
              <a:t>.</a:t>
            </a:r>
          </a:p>
        </p:txBody>
      </p:sp>
      <p:sp>
        <p:nvSpPr>
          <p:cNvPr id="3" name="Rectangle 2"/>
          <p:cNvSpPr/>
          <p:nvPr/>
        </p:nvSpPr>
        <p:spPr>
          <a:xfrm>
            <a:off x="398944" y="6017753"/>
            <a:ext cx="6139541" cy="1200329"/>
          </a:xfrm>
          <a:prstGeom prst="rect">
            <a:avLst/>
          </a:prstGeom>
        </p:spPr>
        <p:txBody>
          <a:bodyPr wrap="square">
            <a:spAutoFit/>
          </a:bodyPr>
          <a:lstStyle/>
          <a:p>
            <a:pPr algn="ctr"/>
            <a:r>
              <a:rPr lang="en-US" sz="1400" b="1" dirty="0">
                <a:cs typeface="Arial" panose="020B0604020202020204" pitchFamily="34" charset="0"/>
              </a:rPr>
              <a:t>The Mission of The Compassionate Friends</a:t>
            </a:r>
          </a:p>
          <a:p>
            <a:pPr algn="just"/>
            <a:endParaRPr lang="en-US" sz="1400" dirty="0"/>
          </a:p>
          <a:p>
            <a:pPr algn="just"/>
            <a:r>
              <a:rPr lang="en-US" sz="1100" dirty="0">
                <a:latin typeface="+mj-lt"/>
              </a:rPr>
              <a:t>When a child dies, at any age, the family suffers intense pain and may feel hopeless and isolated.  </a:t>
            </a:r>
          </a:p>
          <a:p>
            <a:pPr algn="just"/>
            <a:r>
              <a:rPr lang="en-US" sz="1100" dirty="0">
                <a:latin typeface="+mj-lt"/>
              </a:rPr>
              <a:t>The Compassionate Friends provides highly personal comfort, hope, and support to every family experiencing the death of a son or a daughter, a brother or a sister, or a grandchild, and helps others better assist the grieving family.</a:t>
            </a:r>
          </a:p>
        </p:txBody>
      </p:sp>
      <p:cxnSp>
        <p:nvCxnSpPr>
          <p:cNvPr id="10" name="Straight Connector 9"/>
          <p:cNvCxnSpPr>
            <a:cxnSpLocks/>
          </p:cNvCxnSpPr>
          <p:nvPr/>
        </p:nvCxnSpPr>
        <p:spPr>
          <a:xfrm>
            <a:off x="54542" y="1447800"/>
            <a:ext cx="680345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a:cxnSpLocks/>
          </p:cNvCxnSpPr>
          <p:nvPr/>
        </p:nvCxnSpPr>
        <p:spPr>
          <a:xfrm>
            <a:off x="54542" y="1901493"/>
            <a:ext cx="6803458" cy="2442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92529" y="1371921"/>
            <a:ext cx="6721929" cy="553998"/>
          </a:xfrm>
          <a:prstGeom prst="rect">
            <a:avLst/>
          </a:prstGeom>
          <a:noFill/>
        </p:spPr>
        <p:txBody>
          <a:bodyPr wrap="square" rtlCol="0">
            <a:spAutoFit/>
          </a:bodyPr>
          <a:lstStyle/>
          <a:p>
            <a:pPr algn="ctr"/>
            <a:r>
              <a:rPr lang="en-US" sz="1200" dirty="0"/>
              <a:t>Our next in-person meeting will be Tuesday, January 10, 2023 at 7:00 p.m</a:t>
            </a:r>
            <a:r>
              <a:rPr lang="en-US" dirty="0"/>
              <a:t>.</a:t>
            </a:r>
          </a:p>
          <a:p>
            <a:pPr algn="ctr"/>
            <a:r>
              <a:rPr lang="en-US" sz="1200" dirty="0"/>
              <a:t>ZOOM Meeting Inside</a:t>
            </a:r>
          </a:p>
        </p:txBody>
      </p:sp>
      <p:sp>
        <p:nvSpPr>
          <p:cNvPr id="20" name="Rectangle 19"/>
          <p:cNvSpPr/>
          <p:nvPr/>
        </p:nvSpPr>
        <p:spPr>
          <a:xfrm>
            <a:off x="192115" y="7696200"/>
            <a:ext cx="3276600" cy="307777"/>
          </a:xfrm>
          <a:prstGeom prst="rect">
            <a:avLst/>
          </a:prstGeom>
        </p:spPr>
        <p:txBody>
          <a:bodyPr wrap="square">
            <a:spAutoFit/>
          </a:bodyPr>
          <a:lstStyle/>
          <a:p>
            <a:pPr algn="ctr"/>
            <a:r>
              <a:rPr lang="en-US" sz="1400" b="1" dirty="0">
                <a:latin typeface="+mj-lt"/>
              </a:rPr>
              <a:t>.</a:t>
            </a:r>
          </a:p>
        </p:txBody>
      </p:sp>
      <p:sp>
        <p:nvSpPr>
          <p:cNvPr id="18" name="Rectangle 17"/>
          <p:cNvSpPr/>
          <p:nvPr/>
        </p:nvSpPr>
        <p:spPr>
          <a:xfrm>
            <a:off x="3468715" y="2001798"/>
            <a:ext cx="3030055" cy="1323439"/>
          </a:xfrm>
          <a:prstGeom prst="rect">
            <a:avLst/>
          </a:prstGeom>
        </p:spPr>
        <p:txBody>
          <a:bodyPr wrap="square">
            <a:spAutoFit/>
          </a:bodyPr>
          <a:lstStyle/>
          <a:p>
            <a:pPr algn="ctr"/>
            <a:r>
              <a:rPr lang="en-US" sz="1400" b="1" dirty="0">
                <a:cs typeface="Calibri" panose="020F0502020204030204" pitchFamily="34" charset="0"/>
              </a:rPr>
              <a:t>Information Regarding Our Meetings</a:t>
            </a:r>
          </a:p>
          <a:p>
            <a:endParaRPr lang="en-US" sz="1100" dirty="0"/>
          </a:p>
          <a:p>
            <a:pPr algn="just"/>
            <a:r>
              <a:rPr lang="en-US" sz="1100" dirty="0">
                <a:latin typeface="+mj-lt"/>
              </a:rPr>
              <a:t>This is YOUR group and we are here to support each other.  Everyone in the room has walked the path you are on now.  We hope you will find our meetings and newsletters to be a comfort and a place where you find hope</a:t>
            </a:r>
            <a:r>
              <a:rPr lang="en-US" sz="1100" dirty="0"/>
              <a:t>.</a:t>
            </a:r>
          </a:p>
        </p:txBody>
      </p:sp>
      <p:sp>
        <p:nvSpPr>
          <p:cNvPr id="19" name="TextBox 18">
            <a:extLst>
              <a:ext uri="{FF2B5EF4-FFF2-40B4-BE49-F238E27FC236}">
                <a16:creationId xmlns="" xmlns:a16="http://schemas.microsoft.com/office/drawing/2014/main" id="{DF607E14-E268-480F-BD18-ED1FE1F9C317}"/>
              </a:ext>
            </a:extLst>
          </p:cNvPr>
          <p:cNvSpPr txBox="1"/>
          <p:nvPr/>
        </p:nvSpPr>
        <p:spPr>
          <a:xfrm>
            <a:off x="3468715" y="3261815"/>
            <a:ext cx="3068751" cy="2677656"/>
          </a:xfrm>
          <a:prstGeom prst="rect">
            <a:avLst/>
          </a:prstGeom>
          <a:noFill/>
        </p:spPr>
        <p:txBody>
          <a:bodyPr wrap="square">
            <a:spAutoFit/>
          </a:bodyPr>
          <a:lstStyle/>
          <a:p>
            <a:pPr algn="ctr"/>
            <a:r>
              <a:rPr lang="en-US" sz="1400" b="1" dirty="0"/>
              <a:t>To Our New Members</a:t>
            </a:r>
          </a:p>
          <a:p>
            <a:endParaRPr lang="en-US" sz="1100" dirty="0"/>
          </a:p>
          <a:p>
            <a:pPr algn="just"/>
            <a:r>
              <a:rPr lang="en-US" sz="1100" dirty="0"/>
              <a:t>We recognize that it takes great courage to come to the first meeting, whether you are a bereaved parent, sibling or grandparent of one month or many years.  Please don’t be afraid to come to a meeting.  You are welcome to bring a friend or relative for moral support if you wish.  Nothing is asked of you.  You will find that it is alright to cry and to laugh, to share how you feel or just listen.  You do not have to talk at a meeting if you do not want to.  We welcome your participation, but it is not a requirement.  To be fair to yourself, please consider attending at least three meetings before you decide whether TCF is right for you.</a:t>
            </a:r>
          </a:p>
        </p:txBody>
      </p:sp>
      <p:sp>
        <p:nvSpPr>
          <p:cNvPr id="4" name="TextBox 3"/>
          <p:cNvSpPr txBox="1"/>
          <p:nvPr/>
        </p:nvSpPr>
        <p:spPr>
          <a:xfrm>
            <a:off x="2255407" y="7696199"/>
            <a:ext cx="2026055" cy="307777"/>
          </a:xfrm>
          <a:prstGeom prst="rect">
            <a:avLst/>
          </a:prstGeom>
          <a:noFill/>
        </p:spPr>
        <p:txBody>
          <a:bodyPr wrap="square" rtlCol="0">
            <a:spAutoFit/>
          </a:bodyPr>
          <a:lstStyle/>
          <a:p>
            <a:pPr algn="ctr"/>
            <a:r>
              <a:rPr lang="en-US" sz="1400" b="1" dirty="0"/>
              <a:t>This Month’s Topic</a:t>
            </a:r>
          </a:p>
        </p:txBody>
      </p:sp>
      <p:sp>
        <p:nvSpPr>
          <p:cNvPr id="15" name="TextBox 14">
            <a:extLst>
              <a:ext uri="{FF2B5EF4-FFF2-40B4-BE49-F238E27FC236}">
                <a16:creationId xmlns="" xmlns:a16="http://schemas.microsoft.com/office/drawing/2014/main" id="{A9ECCA0B-D2C6-E2B5-422A-F85A17A0A7A6}"/>
              </a:ext>
            </a:extLst>
          </p:cNvPr>
          <p:cNvSpPr txBox="1"/>
          <p:nvPr/>
        </p:nvSpPr>
        <p:spPr>
          <a:xfrm>
            <a:off x="448203" y="7962572"/>
            <a:ext cx="6138522" cy="954107"/>
          </a:xfrm>
          <a:prstGeom prst="rect">
            <a:avLst/>
          </a:prstGeom>
          <a:noFill/>
        </p:spPr>
        <p:txBody>
          <a:bodyPr wrap="square">
            <a:spAutoFit/>
          </a:bodyPr>
          <a:lstStyle/>
          <a:p>
            <a:r>
              <a:rPr lang="en-US" sz="1400" b="1" dirty="0"/>
              <a:t>Things I Have Learned About Myself Since You’ve Been Gone </a:t>
            </a:r>
            <a:r>
              <a:rPr lang="en-US" sz="1400" dirty="0"/>
              <a:t>– The death of a loved one invites you to get to know yourself in a new way. Grief can lead you to realize, fortify or rekindle values you deeply identify with. It can also illuminate your strengths, areas for growth and a direction for the future.</a:t>
            </a:r>
          </a:p>
        </p:txBody>
      </p:sp>
    </p:spTree>
    <p:extLst>
      <p:ext uri="{BB962C8B-B14F-4D97-AF65-F5344CB8AC3E}">
        <p14:creationId xmlns:p14="http://schemas.microsoft.com/office/powerpoint/2010/main" val="2298257747"/>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 xmlns:a16="http://schemas.microsoft.com/office/drawing/2014/main" id="{AF0088AD-8A9A-02FD-1EE1-4D1B47AAF6F9}"/>
              </a:ext>
            </a:extLst>
          </p:cNvPr>
          <p:cNvSpPr txBox="1"/>
          <p:nvPr/>
        </p:nvSpPr>
        <p:spPr>
          <a:xfrm>
            <a:off x="457200" y="1309568"/>
            <a:ext cx="3408045" cy="369332"/>
          </a:xfrm>
          <a:prstGeom prst="rect">
            <a:avLst/>
          </a:prstGeom>
          <a:noFill/>
        </p:spPr>
        <p:txBody>
          <a:bodyPr wrap="square">
            <a:spAutoFit/>
          </a:bodyPr>
          <a:lstStyle/>
          <a:p>
            <a:r>
              <a:rPr lang="en-US" sz="1600" dirty="0">
                <a:latin typeface="Bahnschrift SemiLight Condensed" panose="020B0502040204020203" pitchFamily="34" charset="0"/>
              </a:rPr>
              <a:t>	</a:t>
            </a:r>
            <a:r>
              <a:rPr lang="en-US" dirty="0">
                <a:latin typeface="Bahnschrift SemiLight Condensed" panose="020B0502040204020203" pitchFamily="34" charset="0"/>
              </a:rPr>
              <a:t>	</a:t>
            </a:r>
          </a:p>
        </p:txBody>
      </p:sp>
      <p:sp>
        <p:nvSpPr>
          <p:cNvPr id="5" name="TextBox 4">
            <a:extLst>
              <a:ext uri="{FF2B5EF4-FFF2-40B4-BE49-F238E27FC236}">
                <a16:creationId xmlns="" xmlns:a16="http://schemas.microsoft.com/office/drawing/2014/main" id="{1D208957-869D-5C25-8D6B-C1010D91095B}"/>
              </a:ext>
            </a:extLst>
          </p:cNvPr>
          <p:cNvSpPr txBox="1"/>
          <p:nvPr/>
        </p:nvSpPr>
        <p:spPr>
          <a:xfrm>
            <a:off x="2161222" y="322430"/>
            <a:ext cx="2569845" cy="461665"/>
          </a:xfrm>
          <a:prstGeom prst="rect">
            <a:avLst/>
          </a:prstGeom>
          <a:noFill/>
        </p:spPr>
        <p:txBody>
          <a:bodyPr wrap="square" rtlCol="0">
            <a:spAutoFit/>
          </a:bodyPr>
          <a:lstStyle/>
          <a:p>
            <a:r>
              <a:rPr lang="en-US" sz="2400" dirty="0">
                <a:latin typeface="Script MT Bold" panose="03040602040607080904" pitchFamily="66" charset="0"/>
              </a:rPr>
              <a:t>January Birthdays</a:t>
            </a:r>
          </a:p>
        </p:txBody>
      </p:sp>
      <p:sp>
        <p:nvSpPr>
          <p:cNvPr id="12" name="TextBox 11">
            <a:extLst>
              <a:ext uri="{FF2B5EF4-FFF2-40B4-BE49-F238E27FC236}">
                <a16:creationId xmlns="" xmlns:a16="http://schemas.microsoft.com/office/drawing/2014/main" id="{B2A2A3F2-77A9-8639-BE76-A61AABE9277A}"/>
              </a:ext>
            </a:extLst>
          </p:cNvPr>
          <p:cNvSpPr txBox="1"/>
          <p:nvPr/>
        </p:nvSpPr>
        <p:spPr>
          <a:xfrm>
            <a:off x="3865245" y="1143000"/>
            <a:ext cx="2798445" cy="6278642"/>
          </a:xfrm>
          <a:prstGeom prst="rect">
            <a:avLst/>
          </a:prstGeom>
          <a:noFill/>
        </p:spPr>
        <p:txBody>
          <a:bodyPr wrap="square">
            <a:spAutoFit/>
          </a:bodyPr>
          <a:lstStyle/>
          <a:p>
            <a:pPr algn="ctr"/>
            <a:r>
              <a:rPr lang="en-US" sz="3200" i="1" dirty="0">
                <a:latin typeface="Script MT Bold" panose="03040602040607080904" pitchFamily="66" charset="0"/>
              </a:rPr>
              <a:t>Memories</a:t>
            </a:r>
          </a:p>
          <a:p>
            <a:pPr algn="ctr"/>
            <a:r>
              <a:rPr lang="en-US" sz="2400" i="1" dirty="0">
                <a:latin typeface="Script MT Bold" panose="03040602040607080904" pitchFamily="66" charset="0"/>
              </a:rPr>
              <a:t>Of</a:t>
            </a:r>
            <a:r>
              <a:rPr lang="en-US" sz="3200" i="1" dirty="0">
                <a:latin typeface="Script MT Bold" panose="03040602040607080904" pitchFamily="66" charset="0"/>
              </a:rPr>
              <a:t> </a:t>
            </a:r>
          </a:p>
          <a:p>
            <a:pPr algn="ctr"/>
            <a:r>
              <a:rPr lang="en-US" sz="3200" i="1" dirty="0">
                <a:latin typeface="Script MT Bold" panose="03040602040607080904" pitchFamily="66" charset="0"/>
              </a:rPr>
              <a:t>Melissa</a:t>
            </a:r>
          </a:p>
          <a:p>
            <a:endParaRPr lang="en-US" dirty="0"/>
          </a:p>
          <a:p>
            <a:r>
              <a:rPr lang="en-US" dirty="0"/>
              <a:t>We celebrate Melissa’s birthday going to her favorite restaurant Olive Garden, I also go to H‑E‑B on the 13th to pay for a birthday cake someone has ordered in her honor. Everyday we talk about Melissa, but her birthday is one we really talk about the crazy things she would do and say. She was loved by so many. </a:t>
            </a:r>
          </a:p>
          <a:p>
            <a:endParaRPr lang="en-US" dirty="0"/>
          </a:p>
          <a:p>
            <a:r>
              <a:rPr lang="en-US" dirty="0"/>
              <a:t>Ruby Neave</a:t>
            </a:r>
          </a:p>
          <a:p>
            <a:r>
              <a:rPr lang="en-US" dirty="0"/>
              <a:t>Melissa’s Mom</a:t>
            </a:r>
          </a:p>
        </p:txBody>
      </p:sp>
      <p:pic>
        <p:nvPicPr>
          <p:cNvPr id="13" name="Picture 12">
            <a:extLst>
              <a:ext uri="{FF2B5EF4-FFF2-40B4-BE49-F238E27FC236}">
                <a16:creationId xmlns="" xmlns:a16="http://schemas.microsoft.com/office/drawing/2014/main" id="{F94D7616-77E6-A086-AD61-8B94088D4C8B}"/>
              </a:ext>
            </a:extLst>
          </p:cNvPr>
          <p:cNvPicPr>
            <a:picLocks noChangeAspect="1"/>
          </p:cNvPicPr>
          <p:nvPr/>
        </p:nvPicPr>
        <p:blipFill>
          <a:blip r:embed="rId3"/>
          <a:stretch>
            <a:fillRect/>
          </a:stretch>
        </p:blipFill>
        <p:spPr>
          <a:xfrm>
            <a:off x="3710940" y="7478034"/>
            <a:ext cx="2952750" cy="1552575"/>
          </a:xfrm>
          <a:prstGeom prst="rect">
            <a:avLst/>
          </a:prstGeom>
        </p:spPr>
      </p:pic>
      <p:pic>
        <p:nvPicPr>
          <p:cNvPr id="14" name="Picture 13">
            <a:extLst>
              <a:ext uri="{FF2B5EF4-FFF2-40B4-BE49-F238E27FC236}">
                <a16:creationId xmlns="" xmlns:a16="http://schemas.microsoft.com/office/drawing/2014/main" id="{47C71E17-0133-A7DB-2DCD-EB1EA7EBDA28}"/>
              </a:ext>
            </a:extLst>
          </p:cNvPr>
          <p:cNvPicPr>
            <a:picLocks noChangeAspect="1"/>
          </p:cNvPicPr>
          <p:nvPr/>
        </p:nvPicPr>
        <p:blipFill>
          <a:blip r:embed="rId4"/>
          <a:stretch>
            <a:fillRect/>
          </a:stretch>
        </p:blipFill>
        <p:spPr>
          <a:xfrm>
            <a:off x="1219200" y="7797029"/>
            <a:ext cx="1165837" cy="1165837"/>
          </a:xfrm>
          <a:prstGeom prst="rect">
            <a:avLst/>
          </a:prstGeom>
        </p:spPr>
      </p:pic>
    </p:spTree>
    <p:extLst>
      <p:ext uri="{BB962C8B-B14F-4D97-AF65-F5344CB8AC3E}">
        <p14:creationId xmlns:p14="http://schemas.microsoft.com/office/powerpoint/2010/main" val="34553362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 xmlns:a16="http://schemas.microsoft.com/office/drawing/2014/main" id="{5C405B8E-43D7-4733-8439-D3B0779A29FF}"/>
              </a:ext>
            </a:extLst>
          </p:cNvPr>
          <p:cNvSpPr/>
          <p:nvPr/>
        </p:nvSpPr>
        <p:spPr>
          <a:xfrm>
            <a:off x="1460020" y="381000"/>
            <a:ext cx="3937960" cy="461665"/>
          </a:xfrm>
          <a:prstGeom prst="rect">
            <a:avLst/>
          </a:prstGeom>
          <a:noFill/>
          <a:ln>
            <a:solidFill>
              <a:schemeClr val="bg1"/>
            </a:solidFill>
          </a:ln>
        </p:spPr>
        <p:txBody>
          <a:bodyPr wrap="square" lIns="91440" tIns="45720" rIns="91440" bIns="45720">
            <a:spAutoFit/>
          </a:bodyPr>
          <a:lstStyle/>
          <a:p>
            <a:pPr algn="ctr"/>
            <a:r>
              <a:rPr lang="en-US" sz="2400" cap="none" spc="0" dirty="0">
                <a:ln w="12700" cmpd="sng">
                  <a:solidFill>
                    <a:schemeClr val="accent4"/>
                  </a:solidFill>
                  <a:prstDash val="solid"/>
                </a:ln>
                <a:solidFill>
                  <a:schemeClr val="accent3">
                    <a:lumMod val="75000"/>
                  </a:schemeClr>
                </a:solidFill>
                <a:effectLst/>
                <a:latin typeface="Script MT Bold" panose="03040602040607080904" pitchFamily="66" charset="0"/>
              </a:rPr>
              <a:t>January Angel Dates</a:t>
            </a:r>
          </a:p>
        </p:txBody>
      </p:sp>
      <p:sp>
        <p:nvSpPr>
          <p:cNvPr id="4" name="TextBox 3">
            <a:extLst>
              <a:ext uri="{FF2B5EF4-FFF2-40B4-BE49-F238E27FC236}">
                <a16:creationId xmlns="" xmlns:a16="http://schemas.microsoft.com/office/drawing/2014/main" id="{D24CFC6A-FED6-3E77-72C3-E5BE45919313}"/>
              </a:ext>
            </a:extLst>
          </p:cNvPr>
          <p:cNvSpPr txBox="1"/>
          <p:nvPr/>
        </p:nvSpPr>
        <p:spPr>
          <a:xfrm>
            <a:off x="609600" y="1331259"/>
            <a:ext cx="3657600" cy="369332"/>
          </a:xfrm>
          <a:prstGeom prst="rect">
            <a:avLst/>
          </a:prstGeom>
          <a:noFill/>
        </p:spPr>
        <p:txBody>
          <a:bodyPr wrap="square">
            <a:spAutoFit/>
          </a:bodyPr>
          <a:lstStyle/>
          <a:p>
            <a:r>
              <a:rPr lang="en-US" dirty="0"/>
              <a:t>			</a:t>
            </a:r>
          </a:p>
        </p:txBody>
      </p:sp>
      <p:pic>
        <p:nvPicPr>
          <p:cNvPr id="8" name="Picture 7">
            <a:extLst>
              <a:ext uri="{FF2B5EF4-FFF2-40B4-BE49-F238E27FC236}">
                <a16:creationId xmlns="" xmlns:a16="http://schemas.microsoft.com/office/drawing/2014/main" id="{56DD9E96-0136-B951-80BC-1BC41293C812}"/>
              </a:ext>
            </a:extLst>
          </p:cNvPr>
          <p:cNvPicPr>
            <a:picLocks noChangeAspect="1"/>
          </p:cNvPicPr>
          <p:nvPr/>
        </p:nvPicPr>
        <p:blipFill>
          <a:blip r:embed="rId2"/>
          <a:stretch>
            <a:fillRect/>
          </a:stretch>
        </p:blipFill>
        <p:spPr>
          <a:xfrm>
            <a:off x="3886200" y="1817942"/>
            <a:ext cx="2736129" cy="2736129"/>
          </a:xfrm>
          <a:prstGeom prst="rect">
            <a:avLst/>
          </a:prstGeom>
        </p:spPr>
      </p:pic>
      <p:pic>
        <p:nvPicPr>
          <p:cNvPr id="9" name="Picture 8">
            <a:extLst>
              <a:ext uri="{FF2B5EF4-FFF2-40B4-BE49-F238E27FC236}">
                <a16:creationId xmlns="" xmlns:a16="http://schemas.microsoft.com/office/drawing/2014/main" id="{1E8F39F7-5C46-CDE5-4F12-32328705D6D9}"/>
              </a:ext>
            </a:extLst>
          </p:cNvPr>
          <p:cNvPicPr>
            <a:picLocks noChangeAspect="1"/>
          </p:cNvPicPr>
          <p:nvPr/>
        </p:nvPicPr>
        <p:blipFill>
          <a:blip r:embed="rId3"/>
          <a:stretch>
            <a:fillRect/>
          </a:stretch>
        </p:blipFill>
        <p:spPr>
          <a:xfrm>
            <a:off x="457200" y="6187559"/>
            <a:ext cx="2307008" cy="2307008"/>
          </a:xfrm>
          <a:prstGeom prst="rect">
            <a:avLst/>
          </a:prstGeom>
        </p:spPr>
      </p:pic>
      <p:sp>
        <p:nvSpPr>
          <p:cNvPr id="10" name="TextBox 9">
            <a:extLst>
              <a:ext uri="{FF2B5EF4-FFF2-40B4-BE49-F238E27FC236}">
                <a16:creationId xmlns="" xmlns:a16="http://schemas.microsoft.com/office/drawing/2014/main" id="{0D16BBE4-8A95-4DFA-93D2-9B0B70557ADE}"/>
              </a:ext>
            </a:extLst>
          </p:cNvPr>
          <p:cNvSpPr txBox="1"/>
          <p:nvPr/>
        </p:nvSpPr>
        <p:spPr>
          <a:xfrm>
            <a:off x="3612776" y="6425660"/>
            <a:ext cx="3040929" cy="1169551"/>
          </a:xfrm>
          <a:prstGeom prst="rect">
            <a:avLst/>
          </a:prstGeom>
          <a:noFill/>
        </p:spPr>
        <p:txBody>
          <a:bodyPr wrap="square" rtlCol="0">
            <a:spAutoFit/>
          </a:bodyPr>
          <a:lstStyle/>
          <a:p>
            <a:r>
              <a:rPr lang="en-US" sz="1400" b="1" dirty="0"/>
              <a:t>Please let us know if you would like to contribute a memory of your loved ones, birthday, anniversary of death or any memories, stories or pictures for your newsletter.</a:t>
            </a:r>
          </a:p>
        </p:txBody>
      </p:sp>
      <p:cxnSp>
        <p:nvCxnSpPr>
          <p:cNvPr id="12" name="Straight Connector 11">
            <a:extLst>
              <a:ext uri="{FF2B5EF4-FFF2-40B4-BE49-F238E27FC236}">
                <a16:creationId xmlns="" xmlns:a16="http://schemas.microsoft.com/office/drawing/2014/main" id="{F3620B06-BA41-DC1F-2E5C-1A17E68C8CD1}"/>
              </a:ext>
            </a:extLst>
          </p:cNvPr>
          <p:cNvCxnSpPr/>
          <p:nvPr/>
        </p:nvCxnSpPr>
        <p:spPr>
          <a:xfrm>
            <a:off x="3429000" y="6187559"/>
            <a:ext cx="0" cy="1584841"/>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 xmlns:a16="http://schemas.microsoft.com/office/drawing/2014/main" id="{B17E9EEF-604A-B3F2-7BA1-ABA9D5799E3B}"/>
              </a:ext>
            </a:extLst>
          </p:cNvPr>
          <p:cNvCxnSpPr/>
          <p:nvPr/>
        </p:nvCxnSpPr>
        <p:spPr>
          <a:xfrm>
            <a:off x="3429000" y="6187559"/>
            <a:ext cx="322470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 xmlns:a16="http://schemas.microsoft.com/office/drawing/2014/main" id="{63454B78-2FF3-98CF-A070-37C12A1C8D35}"/>
              </a:ext>
            </a:extLst>
          </p:cNvPr>
          <p:cNvCxnSpPr/>
          <p:nvPr/>
        </p:nvCxnSpPr>
        <p:spPr>
          <a:xfrm>
            <a:off x="3429000" y="7772400"/>
            <a:ext cx="322470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 xmlns:a16="http://schemas.microsoft.com/office/drawing/2014/main" id="{B68B40DD-4049-01E7-376D-C8D24B39F6AB}"/>
              </a:ext>
            </a:extLst>
          </p:cNvPr>
          <p:cNvCxnSpPr/>
          <p:nvPr/>
        </p:nvCxnSpPr>
        <p:spPr>
          <a:xfrm>
            <a:off x="6622329" y="6187559"/>
            <a:ext cx="31376" cy="158484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842231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 xmlns:a16="http://schemas.microsoft.com/office/drawing/2014/main" id="{E1AEC063-6B97-02EA-5382-20EEF546D5F2}"/>
              </a:ext>
            </a:extLst>
          </p:cNvPr>
          <p:cNvSpPr txBox="1"/>
          <p:nvPr/>
        </p:nvSpPr>
        <p:spPr>
          <a:xfrm>
            <a:off x="391926" y="3501862"/>
            <a:ext cx="6019800" cy="5509200"/>
          </a:xfrm>
          <a:prstGeom prst="rect">
            <a:avLst/>
          </a:prstGeom>
          <a:noFill/>
        </p:spPr>
        <p:txBody>
          <a:bodyPr wrap="square">
            <a:spAutoFit/>
          </a:bodyPr>
          <a:lstStyle/>
          <a:p>
            <a:r>
              <a:rPr lang="en-US" sz="1100" dirty="0" err="1"/>
              <a:t>Maaaaahhhm</a:t>
            </a:r>
            <a:r>
              <a:rPr lang="en-US" sz="1100" dirty="0"/>
              <a:t>” That’s the way Lacey would say “Mom” if she was either aggravated with me or teasing me.  Short “Mom” with a sparkle in her voice, was saved for some exciting news.  The month just before Lacey’s 28th birthday, I got a phone call with the “short version” Mom.  She called to tell me she had just become engaged to her boyfriend, Cole.  December 2012 was full of “short version </a:t>
            </a:r>
            <a:r>
              <a:rPr lang="en-US" sz="1100" dirty="0" err="1"/>
              <a:t>Mom”conversations</a:t>
            </a:r>
            <a:r>
              <a:rPr lang="en-US" sz="1100" dirty="0"/>
              <a:t>.  After becoming engaged, Lacey was hired at Annie Purl Elementary - the place she had longed to be teaching her entire career.  Then there was the announcement that her fiancé had plans to open his own business. The news that they were moving to a country home outside of Georgetown. Certainly life was so full of beautiful surprises and plans.  </a:t>
            </a:r>
          </a:p>
          <a:p>
            <a:endParaRPr lang="en-US" sz="1100" dirty="0"/>
          </a:p>
          <a:p>
            <a:r>
              <a:rPr lang="en-US" sz="1100" dirty="0"/>
              <a:t>Lacey’s last earthly birthday was 1/25/2013 when she became 28 years old.  She gained her heavenly birthday on 3/31/13.  Cole always made a big deal for Lacey’s birthday - usually with a pepperoni pizza he made himself! </a:t>
            </a:r>
          </a:p>
          <a:p>
            <a:endParaRPr lang="en-US" sz="1100" dirty="0"/>
          </a:p>
          <a:p>
            <a:r>
              <a:rPr lang="en-US" sz="1100" dirty="0"/>
              <a:t>This January would have been Lacey’s 38th birthday.  So many memories of her birthday, from the very day when she came into the world with a Cyndi Lauper haircut (from the doctor’s c-section blade coming a little too close to her tiny head) through all of the years of Barbie dolls, sleepovers, surprise college parties.  </a:t>
            </a:r>
          </a:p>
          <a:p>
            <a:endParaRPr lang="en-US" sz="1100" dirty="0"/>
          </a:p>
          <a:p>
            <a:r>
              <a:rPr lang="en-US" sz="1100" dirty="0"/>
              <a:t>The question is: since January 2014, how do we celebrate her birthday?  We be. We be and feel what we need to.  Sometimes we “do” on that day.  My husband always takes a balloon bouquet to her at the spot she shares with Cole.  Lacey’s sister always takes a shot of tequila. Every year has been different for me.  The first year I took a “GAP” bag to their “spot” in the cemetery, because she loved shopping and because that was the last thing we did together - shopping for an outfit for their engagement pictures.   Sometimes I just stay home to look at pictures, read her writings and poems, reread the cards people have sent. One year Lacey’s Kindergarten friend and her mom took me to brunch.  Often, Lacey’s college roommate will take the day off and we hang out.  Always there are calls and hugs from Cole’s family and our family.  Early on were cards from so many.  There are still a few who remember with unfailing notes, FB posts, and love.  TCF is a comfort to talk about her and be with other’s who share their journey’s of grief. </a:t>
            </a:r>
          </a:p>
          <a:p>
            <a:endParaRPr lang="en-US" sz="1100" dirty="0"/>
          </a:p>
          <a:p>
            <a:r>
              <a:rPr lang="en-US" sz="1100" dirty="0"/>
              <a:t>Penny Leone</a:t>
            </a:r>
          </a:p>
          <a:p>
            <a:r>
              <a:rPr lang="en-US" sz="1100" dirty="0"/>
              <a:t>Lacey’s Mom</a:t>
            </a:r>
          </a:p>
        </p:txBody>
      </p:sp>
      <p:sp>
        <p:nvSpPr>
          <p:cNvPr id="5" name="TextBox 4">
            <a:extLst>
              <a:ext uri="{FF2B5EF4-FFF2-40B4-BE49-F238E27FC236}">
                <a16:creationId xmlns="" xmlns:a16="http://schemas.microsoft.com/office/drawing/2014/main" id="{F8F37683-B385-8617-D46F-F16833C7D3DC}"/>
              </a:ext>
            </a:extLst>
          </p:cNvPr>
          <p:cNvSpPr txBox="1"/>
          <p:nvPr/>
        </p:nvSpPr>
        <p:spPr>
          <a:xfrm>
            <a:off x="2718267" y="685800"/>
            <a:ext cx="1472733" cy="1323439"/>
          </a:xfrm>
          <a:prstGeom prst="rect">
            <a:avLst/>
          </a:prstGeom>
          <a:noFill/>
        </p:spPr>
        <p:txBody>
          <a:bodyPr wrap="square" rtlCol="0">
            <a:spAutoFit/>
          </a:bodyPr>
          <a:lstStyle/>
          <a:p>
            <a:pPr algn="ctr"/>
            <a:r>
              <a:rPr lang="en-US" sz="2400" i="1" dirty="0">
                <a:latin typeface="Script MT Bold" panose="03040602040607080904" pitchFamily="66" charset="0"/>
              </a:rPr>
              <a:t>Memories</a:t>
            </a:r>
          </a:p>
          <a:p>
            <a:pPr algn="ctr"/>
            <a:r>
              <a:rPr lang="en-US" sz="2400" i="1" dirty="0">
                <a:latin typeface="Script MT Bold" panose="03040602040607080904" pitchFamily="66" charset="0"/>
              </a:rPr>
              <a:t> of </a:t>
            </a:r>
          </a:p>
          <a:p>
            <a:pPr algn="ctr"/>
            <a:r>
              <a:rPr lang="en-US" sz="3200" i="1" dirty="0">
                <a:latin typeface="Script MT Bold" panose="03040602040607080904" pitchFamily="66" charset="0"/>
              </a:rPr>
              <a:t>Lacey </a:t>
            </a:r>
          </a:p>
        </p:txBody>
      </p:sp>
      <p:pic>
        <p:nvPicPr>
          <p:cNvPr id="9" name="Picture 8">
            <a:extLst>
              <a:ext uri="{FF2B5EF4-FFF2-40B4-BE49-F238E27FC236}">
                <a16:creationId xmlns="" xmlns:a16="http://schemas.microsoft.com/office/drawing/2014/main" id="{8463DED4-973D-F560-59D7-4125E9CDF7C6}"/>
              </a:ext>
            </a:extLst>
          </p:cNvPr>
          <p:cNvPicPr>
            <a:picLocks noChangeAspect="1"/>
          </p:cNvPicPr>
          <p:nvPr/>
        </p:nvPicPr>
        <p:blipFill>
          <a:blip r:embed="rId3"/>
          <a:stretch>
            <a:fillRect/>
          </a:stretch>
        </p:blipFill>
        <p:spPr>
          <a:xfrm>
            <a:off x="4191000" y="239432"/>
            <a:ext cx="2362200" cy="3149600"/>
          </a:xfrm>
          <a:prstGeom prst="rect">
            <a:avLst/>
          </a:prstGeom>
        </p:spPr>
      </p:pic>
      <p:pic>
        <p:nvPicPr>
          <p:cNvPr id="10" name="Picture 9">
            <a:extLst>
              <a:ext uri="{FF2B5EF4-FFF2-40B4-BE49-F238E27FC236}">
                <a16:creationId xmlns="" xmlns:a16="http://schemas.microsoft.com/office/drawing/2014/main" id="{ADDD1AF2-7397-1DAC-E029-4E8B0ECA989A}"/>
              </a:ext>
            </a:extLst>
          </p:cNvPr>
          <p:cNvPicPr>
            <a:picLocks noChangeAspect="1"/>
          </p:cNvPicPr>
          <p:nvPr/>
        </p:nvPicPr>
        <p:blipFill>
          <a:blip r:embed="rId4"/>
          <a:stretch>
            <a:fillRect/>
          </a:stretch>
        </p:blipFill>
        <p:spPr>
          <a:xfrm>
            <a:off x="356067" y="239432"/>
            <a:ext cx="2362200" cy="3149600"/>
          </a:xfrm>
          <a:prstGeom prst="rect">
            <a:avLst/>
          </a:prstGeom>
        </p:spPr>
      </p:pic>
    </p:spTree>
    <p:extLst>
      <p:ext uri="{BB962C8B-B14F-4D97-AF65-F5344CB8AC3E}">
        <p14:creationId xmlns:p14="http://schemas.microsoft.com/office/powerpoint/2010/main" val="25942478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 xmlns:a16="http://schemas.microsoft.com/office/drawing/2014/main" id="{5BB6136F-8133-4E74-B4FD-8E9973E50701}"/>
              </a:ext>
            </a:extLst>
          </p:cNvPr>
          <p:cNvSpPr txBox="1"/>
          <p:nvPr/>
        </p:nvSpPr>
        <p:spPr>
          <a:xfrm>
            <a:off x="571500" y="2186731"/>
            <a:ext cx="5715000" cy="4770537"/>
          </a:xfrm>
          <a:prstGeom prst="rect">
            <a:avLst/>
          </a:prstGeom>
          <a:noFill/>
        </p:spPr>
        <p:txBody>
          <a:bodyPr wrap="square">
            <a:spAutoFit/>
          </a:bodyPr>
          <a:lstStyle/>
          <a:p>
            <a:r>
              <a:rPr lang="en-US" sz="1600" dirty="0"/>
              <a:t>TCF </a:t>
            </a:r>
            <a:r>
              <a:rPr lang="en-US" sz="1600" dirty="0" err="1"/>
              <a:t>BrushyCreek</a:t>
            </a:r>
            <a:r>
              <a:rPr lang="en-US" sz="1600" dirty="0"/>
              <a:t> is inviting you to a scheduled Zoom on Jan 26, 2023 07:00 PM Central Time (US and Canada)</a:t>
            </a:r>
          </a:p>
          <a:p>
            <a:endParaRPr lang="en-US" sz="1600" dirty="0"/>
          </a:p>
          <a:p>
            <a:r>
              <a:rPr lang="en-US" sz="1600" dirty="0"/>
              <a:t>Join Zoom Meeting</a:t>
            </a:r>
          </a:p>
          <a:p>
            <a:r>
              <a:rPr lang="en-US" sz="1600" dirty="0"/>
              <a:t>https://us02web.zoom.us/j/85630439417?pwd=VmVBVFpqVTgyN0Y5UnNFUi8yT3BGdz09</a:t>
            </a:r>
          </a:p>
          <a:p>
            <a:endParaRPr lang="en-US" sz="1600" dirty="0"/>
          </a:p>
          <a:p>
            <a:r>
              <a:rPr lang="en-US" sz="1600" dirty="0"/>
              <a:t>Meeting ID: 856 3043 9417</a:t>
            </a:r>
          </a:p>
          <a:p>
            <a:r>
              <a:rPr lang="en-US" sz="1600" dirty="0"/>
              <a:t>Passcode: TCF-Jan</a:t>
            </a:r>
          </a:p>
          <a:p>
            <a:endParaRPr lang="en-US" sz="1600" dirty="0"/>
          </a:p>
          <a:p>
            <a:r>
              <a:rPr lang="en-US" sz="1600" dirty="0"/>
              <a:t>For Phone use ONLY:  One tap mobile</a:t>
            </a:r>
          </a:p>
          <a:p>
            <a:r>
              <a:rPr lang="en-US" sz="1600" dirty="0"/>
              <a:t>+13462487799,,85630439417#,,,,*5005285# US (Houston)</a:t>
            </a:r>
          </a:p>
          <a:p>
            <a:endParaRPr lang="en-US" sz="1600" dirty="0"/>
          </a:p>
          <a:p>
            <a:r>
              <a:rPr lang="en-US" sz="1600" dirty="0"/>
              <a:t>Dial by your location</a:t>
            </a:r>
          </a:p>
          <a:p>
            <a:r>
              <a:rPr lang="en-US" sz="1600" dirty="0"/>
              <a:t>        +1 346 248 7799 US (Houston)</a:t>
            </a:r>
          </a:p>
          <a:p>
            <a:r>
              <a:rPr lang="en-US" sz="1600" dirty="0"/>
              <a:t> </a:t>
            </a:r>
          </a:p>
          <a:p>
            <a:r>
              <a:rPr lang="en-US" sz="1600" dirty="0"/>
              <a:t>Meeting ID: 856 3043 9417</a:t>
            </a:r>
          </a:p>
          <a:p>
            <a:r>
              <a:rPr lang="en-US" sz="1600" dirty="0"/>
              <a:t>Passcode: 5005285. (For phone only)</a:t>
            </a:r>
          </a:p>
          <a:p>
            <a:r>
              <a:rPr lang="en-US" sz="1600" dirty="0"/>
              <a:t>Find your local number: https://us02web.zoom.us/u/kfJK7d7vS</a:t>
            </a:r>
          </a:p>
        </p:txBody>
      </p:sp>
      <p:pic>
        <p:nvPicPr>
          <p:cNvPr id="7" name="Picture 6">
            <a:extLst>
              <a:ext uri="{FF2B5EF4-FFF2-40B4-BE49-F238E27FC236}">
                <a16:creationId xmlns="" xmlns:a16="http://schemas.microsoft.com/office/drawing/2014/main" id="{4AA64F4C-D4E5-F116-8288-814822621069}"/>
              </a:ext>
            </a:extLst>
          </p:cNvPr>
          <p:cNvPicPr>
            <a:picLocks noChangeAspect="1"/>
          </p:cNvPicPr>
          <p:nvPr/>
        </p:nvPicPr>
        <p:blipFill>
          <a:blip r:embed="rId2"/>
          <a:stretch>
            <a:fillRect/>
          </a:stretch>
        </p:blipFill>
        <p:spPr>
          <a:xfrm>
            <a:off x="1905000" y="381000"/>
            <a:ext cx="2781300" cy="1697215"/>
          </a:xfrm>
          <a:prstGeom prst="rect">
            <a:avLst/>
          </a:prstGeom>
        </p:spPr>
      </p:pic>
      <p:pic>
        <p:nvPicPr>
          <p:cNvPr id="8" name="Picture 7">
            <a:extLst>
              <a:ext uri="{FF2B5EF4-FFF2-40B4-BE49-F238E27FC236}">
                <a16:creationId xmlns="" xmlns:a16="http://schemas.microsoft.com/office/drawing/2014/main" id="{42C86AB6-5F32-77D2-2E2B-CC704A5D408D}"/>
              </a:ext>
            </a:extLst>
          </p:cNvPr>
          <p:cNvPicPr>
            <a:picLocks noChangeAspect="1"/>
          </p:cNvPicPr>
          <p:nvPr/>
        </p:nvPicPr>
        <p:blipFill>
          <a:blip r:embed="rId3"/>
          <a:stretch>
            <a:fillRect/>
          </a:stretch>
        </p:blipFill>
        <p:spPr>
          <a:xfrm>
            <a:off x="1443037" y="7610475"/>
            <a:ext cx="3971925" cy="1152525"/>
          </a:xfrm>
          <a:prstGeom prst="rect">
            <a:avLst/>
          </a:prstGeom>
        </p:spPr>
      </p:pic>
    </p:spTree>
    <p:extLst>
      <p:ext uri="{BB962C8B-B14F-4D97-AF65-F5344CB8AC3E}">
        <p14:creationId xmlns:p14="http://schemas.microsoft.com/office/powerpoint/2010/main" val="14294720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 xmlns:a16="http://schemas.microsoft.com/office/drawing/2014/main" id="{AD2163DB-0AC2-8C58-4DE5-ED32C5F7482B}"/>
              </a:ext>
            </a:extLst>
          </p:cNvPr>
          <p:cNvSpPr txBox="1"/>
          <p:nvPr/>
        </p:nvSpPr>
        <p:spPr>
          <a:xfrm>
            <a:off x="161365" y="362785"/>
            <a:ext cx="3115235" cy="1600438"/>
          </a:xfrm>
          <a:prstGeom prst="rect">
            <a:avLst/>
          </a:prstGeom>
          <a:noFill/>
        </p:spPr>
        <p:txBody>
          <a:bodyPr wrap="square">
            <a:spAutoFit/>
          </a:bodyPr>
          <a:lstStyle/>
          <a:p>
            <a:r>
              <a:rPr lang="en-US" sz="1400" dirty="0"/>
              <a:t>Nathan Peterson shares how music has helped him cope with his grief and make a positive impact on the world. Hear Nathan share one of his beautifully written, heartfelt songs of comfort and why supporting The Compassionate Friends matters to him.</a:t>
            </a:r>
          </a:p>
        </p:txBody>
      </p:sp>
      <p:sp>
        <p:nvSpPr>
          <p:cNvPr id="11" name="TextBox 10">
            <a:extLst>
              <a:ext uri="{FF2B5EF4-FFF2-40B4-BE49-F238E27FC236}">
                <a16:creationId xmlns="" xmlns:a16="http://schemas.microsoft.com/office/drawing/2014/main" id="{EC3D949C-5A6E-1805-37EA-6921F742D82F}"/>
              </a:ext>
            </a:extLst>
          </p:cNvPr>
          <p:cNvSpPr txBox="1"/>
          <p:nvPr/>
        </p:nvSpPr>
        <p:spPr>
          <a:xfrm>
            <a:off x="152400" y="2491908"/>
            <a:ext cx="3115235" cy="1384995"/>
          </a:xfrm>
          <a:prstGeom prst="rect">
            <a:avLst/>
          </a:prstGeom>
          <a:noFill/>
        </p:spPr>
        <p:txBody>
          <a:bodyPr wrap="square">
            <a:spAutoFit/>
          </a:bodyPr>
          <a:lstStyle/>
          <a:p>
            <a:r>
              <a:rPr lang="en-US" sz="1400" i="1" dirty="0"/>
              <a:t>Nathan supports The Compassionate Friends because of the difference TCF made in his and his family's life. Please join Nathan in giving a gift to support all our grieving families during this season when our grief can feel extra painful.</a:t>
            </a:r>
          </a:p>
        </p:txBody>
      </p:sp>
      <p:pic>
        <p:nvPicPr>
          <p:cNvPr id="12" name="Picture 11">
            <a:extLst>
              <a:ext uri="{FF2B5EF4-FFF2-40B4-BE49-F238E27FC236}">
                <a16:creationId xmlns="" xmlns:a16="http://schemas.microsoft.com/office/drawing/2014/main" id="{18DB8DE8-B6F0-0F36-40E8-1AFAD3B11D85}"/>
              </a:ext>
            </a:extLst>
          </p:cNvPr>
          <p:cNvPicPr>
            <a:picLocks noChangeAspect="1"/>
          </p:cNvPicPr>
          <p:nvPr/>
        </p:nvPicPr>
        <p:blipFill>
          <a:blip r:embed="rId2"/>
          <a:stretch>
            <a:fillRect/>
          </a:stretch>
        </p:blipFill>
        <p:spPr>
          <a:xfrm>
            <a:off x="3411071" y="353820"/>
            <a:ext cx="3115235" cy="4688481"/>
          </a:xfrm>
          <a:prstGeom prst="rect">
            <a:avLst/>
          </a:prstGeom>
        </p:spPr>
      </p:pic>
      <p:sp>
        <p:nvSpPr>
          <p:cNvPr id="16" name="TextBox 15">
            <a:extLst>
              <a:ext uri="{FF2B5EF4-FFF2-40B4-BE49-F238E27FC236}">
                <a16:creationId xmlns="" xmlns:a16="http://schemas.microsoft.com/office/drawing/2014/main" id="{0D527DDC-B666-9008-896B-ECCA1868B3EB}"/>
              </a:ext>
            </a:extLst>
          </p:cNvPr>
          <p:cNvSpPr txBox="1"/>
          <p:nvPr/>
        </p:nvSpPr>
        <p:spPr>
          <a:xfrm>
            <a:off x="161365" y="2051729"/>
            <a:ext cx="3429000" cy="646331"/>
          </a:xfrm>
          <a:prstGeom prst="rect">
            <a:avLst/>
          </a:prstGeom>
          <a:noFill/>
        </p:spPr>
        <p:txBody>
          <a:bodyPr wrap="square">
            <a:spAutoFit/>
          </a:bodyPr>
          <a:lstStyle/>
          <a:p>
            <a:r>
              <a:rPr lang="en-US" dirty="0">
                <a:hlinkClick r:id="rId3"/>
              </a:rPr>
              <a:t>https://youtu.be/CEd4y7VdN-E</a:t>
            </a:r>
            <a:endParaRPr lang="en-US" dirty="0"/>
          </a:p>
          <a:p>
            <a:endParaRPr lang="en-US" dirty="0"/>
          </a:p>
        </p:txBody>
      </p:sp>
      <p:sp>
        <p:nvSpPr>
          <p:cNvPr id="17" name="TextBox 16">
            <a:extLst>
              <a:ext uri="{FF2B5EF4-FFF2-40B4-BE49-F238E27FC236}">
                <a16:creationId xmlns="" xmlns:a16="http://schemas.microsoft.com/office/drawing/2014/main" id="{9820BD3E-8C9E-B65F-FA06-8A77A5341278}"/>
              </a:ext>
            </a:extLst>
          </p:cNvPr>
          <p:cNvSpPr txBox="1"/>
          <p:nvPr/>
        </p:nvSpPr>
        <p:spPr>
          <a:xfrm>
            <a:off x="161365" y="5334000"/>
            <a:ext cx="6364941" cy="584775"/>
          </a:xfrm>
          <a:prstGeom prst="rect">
            <a:avLst/>
          </a:prstGeom>
          <a:noFill/>
        </p:spPr>
        <p:txBody>
          <a:bodyPr wrap="square" rtlCol="0">
            <a:spAutoFit/>
          </a:bodyPr>
          <a:lstStyle/>
          <a:p>
            <a:r>
              <a:rPr lang="en-US" sz="1600" b="1" dirty="0"/>
              <a:t>Thank you </a:t>
            </a:r>
            <a:r>
              <a:rPr lang="en-US" sz="1600" dirty="0"/>
              <a:t>to everyone that participated in the Worldwide Candle Lighting either with us or at your home.</a:t>
            </a:r>
          </a:p>
        </p:txBody>
      </p:sp>
      <p:sp>
        <p:nvSpPr>
          <p:cNvPr id="18" name="TextBox 17">
            <a:extLst>
              <a:ext uri="{FF2B5EF4-FFF2-40B4-BE49-F238E27FC236}">
                <a16:creationId xmlns="" xmlns:a16="http://schemas.microsoft.com/office/drawing/2014/main" id="{995AB8DA-A239-C82C-96A9-C3DD70E7C418}"/>
              </a:ext>
            </a:extLst>
          </p:cNvPr>
          <p:cNvSpPr txBox="1"/>
          <p:nvPr/>
        </p:nvSpPr>
        <p:spPr>
          <a:xfrm>
            <a:off x="381000" y="6324600"/>
            <a:ext cx="6145306" cy="1600438"/>
          </a:xfrm>
          <a:prstGeom prst="rect">
            <a:avLst/>
          </a:prstGeom>
          <a:noFill/>
        </p:spPr>
        <p:txBody>
          <a:bodyPr wrap="square" rtlCol="0">
            <a:spAutoFit/>
          </a:bodyPr>
          <a:lstStyle/>
          <a:p>
            <a:r>
              <a:rPr lang="en-US" sz="1600" b="1" dirty="0"/>
              <a:t>My sincere apology </a:t>
            </a:r>
            <a:r>
              <a:rPr lang="en-US" sz="1600" dirty="0"/>
              <a:t>to Tina and Mike Lucas for my mistake on their daughter’s December Angel date information. </a:t>
            </a:r>
          </a:p>
          <a:p>
            <a:endParaRPr lang="en-US" sz="1600" dirty="0"/>
          </a:p>
          <a:p>
            <a:r>
              <a:rPr lang="en-US" sz="1600" dirty="0"/>
              <a:t>I am sorry,</a:t>
            </a:r>
          </a:p>
          <a:p>
            <a:r>
              <a:rPr lang="en-US" sz="1600" dirty="0"/>
              <a:t>Shelley</a:t>
            </a:r>
          </a:p>
          <a:p>
            <a:endParaRPr lang="en-US" dirty="0"/>
          </a:p>
        </p:txBody>
      </p:sp>
      <p:cxnSp>
        <p:nvCxnSpPr>
          <p:cNvPr id="20" name="Straight Connector 19">
            <a:extLst>
              <a:ext uri="{FF2B5EF4-FFF2-40B4-BE49-F238E27FC236}">
                <a16:creationId xmlns="" xmlns:a16="http://schemas.microsoft.com/office/drawing/2014/main" id="{A591D5A7-1EF9-69FF-5E37-6ED6729210CC}"/>
              </a:ext>
            </a:extLst>
          </p:cNvPr>
          <p:cNvCxnSpPr/>
          <p:nvPr/>
        </p:nvCxnSpPr>
        <p:spPr>
          <a:xfrm>
            <a:off x="0" y="6248400"/>
            <a:ext cx="6858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 xmlns:a16="http://schemas.microsoft.com/office/drawing/2014/main" id="{2F7FDF25-55B3-F374-C3C7-BA0301F6F553}"/>
              </a:ext>
            </a:extLst>
          </p:cNvPr>
          <p:cNvCxnSpPr/>
          <p:nvPr/>
        </p:nvCxnSpPr>
        <p:spPr>
          <a:xfrm>
            <a:off x="0" y="6096000"/>
            <a:ext cx="6858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 xmlns:a16="http://schemas.microsoft.com/office/drawing/2014/main" id="{BB38C6CE-2017-AD67-1CC3-4EB980B708F8}"/>
              </a:ext>
            </a:extLst>
          </p:cNvPr>
          <p:cNvCxnSpPr/>
          <p:nvPr/>
        </p:nvCxnSpPr>
        <p:spPr>
          <a:xfrm>
            <a:off x="0" y="7696200"/>
            <a:ext cx="6858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 xmlns:a16="http://schemas.microsoft.com/office/drawing/2014/main" id="{013F5CBA-4DC7-AC46-8FA7-537EC63ECC8E}"/>
              </a:ext>
            </a:extLst>
          </p:cNvPr>
          <p:cNvCxnSpPr/>
          <p:nvPr/>
        </p:nvCxnSpPr>
        <p:spPr>
          <a:xfrm>
            <a:off x="0" y="7925038"/>
            <a:ext cx="6858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 xmlns:a16="http://schemas.microsoft.com/office/drawing/2014/main" id="{C09180AD-8C63-353F-C598-350E57B28354}"/>
              </a:ext>
            </a:extLst>
          </p:cNvPr>
          <p:cNvCxnSpPr/>
          <p:nvPr/>
        </p:nvCxnSpPr>
        <p:spPr>
          <a:xfrm>
            <a:off x="0" y="5181600"/>
            <a:ext cx="6858000" cy="0"/>
          </a:xfrm>
          <a:prstGeom prst="line">
            <a:avLst/>
          </a:prstGeom>
        </p:spPr>
        <p:style>
          <a:lnRef idx="1">
            <a:schemeClr val="accent1"/>
          </a:lnRef>
          <a:fillRef idx="0">
            <a:schemeClr val="accent1"/>
          </a:fillRef>
          <a:effectRef idx="0">
            <a:schemeClr val="accent1"/>
          </a:effectRef>
          <a:fontRef idx="minor">
            <a:schemeClr val="tx1"/>
          </a:fontRef>
        </p:style>
      </p:cxnSp>
      <p:pic>
        <p:nvPicPr>
          <p:cNvPr id="29" name="Picture 28">
            <a:extLst>
              <a:ext uri="{FF2B5EF4-FFF2-40B4-BE49-F238E27FC236}">
                <a16:creationId xmlns="" xmlns:a16="http://schemas.microsoft.com/office/drawing/2014/main" id="{6BF96EF6-49A4-E5D4-75E6-7E17272B7CA6}"/>
              </a:ext>
            </a:extLst>
          </p:cNvPr>
          <p:cNvPicPr>
            <a:picLocks noChangeAspect="1"/>
          </p:cNvPicPr>
          <p:nvPr/>
        </p:nvPicPr>
        <p:blipFill>
          <a:blip r:embed="rId4"/>
          <a:stretch>
            <a:fillRect/>
          </a:stretch>
        </p:blipFill>
        <p:spPr>
          <a:xfrm>
            <a:off x="1752600" y="8063753"/>
            <a:ext cx="3048000" cy="1066800"/>
          </a:xfrm>
          <a:prstGeom prst="rect">
            <a:avLst/>
          </a:prstGeom>
        </p:spPr>
      </p:pic>
      <p:pic>
        <p:nvPicPr>
          <p:cNvPr id="30" name="Picture 29">
            <a:extLst>
              <a:ext uri="{FF2B5EF4-FFF2-40B4-BE49-F238E27FC236}">
                <a16:creationId xmlns="" xmlns:a16="http://schemas.microsoft.com/office/drawing/2014/main" id="{1829CE4C-1553-91F2-4AD5-70AE196CA051}"/>
              </a:ext>
            </a:extLst>
          </p:cNvPr>
          <p:cNvPicPr>
            <a:picLocks noChangeAspect="1"/>
          </p:cNvPicPr>
          <p:nvPr/>
        </p:nvPicPr>
        <p:blipFill>
          <a:blip r:embed="rId5"/>
          <a:stretch>
            <a:fillRect/>
          </a:stretch>
        </p:blipFill>
        <p:spPr>
          <a:xfrm>
            <a:off x="1158617" y="3934794"/>
            <a:ext cx="1187965" cy="1187965"/>
          </a:xfrm>
          <a:prstGeom prst="rect">
            <a:avLst/>
          </a:prstGeom>
        </p:spPr>
      </p:pic>
    </p:spTree>
    <p:extLst>
      <p:ext uri="{BB962C8B-B14F-4D97-AF65-F5344CB8AC3E}">
        <p14:creationId xmlns:p14="http://schemas.microsoft.com/office/powerpoint/2010/main" val="24108664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886199" y="5345461"/>
            <a:ext cx="2514600" cy="2308324"/>
          </a:xfrm>
          <a:prstGeom prst="rect">
            <a:avLst/>
          </a:prstGeom>
          <a:noFill/>
        </p:spPr>
        <p:txBody>
          <a:bodyPr wrap="square" rtlCol="0">
            <a:spAutoFit/>
          </a:bodyPr>
          <a:lstStyle/>
          <a:p>
            <a:r>
              <a:rPr lang="en-US" sz="1200" b="1" dirty="0">
                <a:latin typeface="Arial Rounded MT Bold" panose="020F0704030504030204" pitchFamily="34" charset="0"/>
                <a:cs typeface="Arial" panose="020B0604020202020204" pitchFamily="34" charset="0"/>
              </a:rPr>
              <a:t>TCF National Office Information:</a:t>
            </a:r>
          </a:p>
          <a:p>
            <a:endParaRPr lang="en-US" sz="1200" dirty="0">
              <a:latin typeface="Arial Rounded MT Bold" panose="020F0704030504030204" pitchFamily="34" charset="0"/>
              <a:cs typeface="Arial" panose="020B0604020202020204" pitchFamily="34" charset="0"/>
            </a:endParaRPr>
          </a:p>
          <a:p>
            <a:r>
              <a:rPr lang="en-US" sz="1200" dirty="0">
                <a:latin typeface="Arial Rounded MT Bold" panose="020F0704030504030204" pitchFamily="34" charset="0"/>
                <a:cs typeface="Arial" panose="020B0604020202020204" pitchFamily="34" charset="0"/>
              </a:rPr>
              <a:t>The Compassionate Friends</a:t>
            </a:r>
          </a:p>
          <a:p>
            <a:r>
              <a:rPr lang="en-US" sz="1200" dirty="0">
                <a:latin typeface="Arial Rounded MT Bold" panose="020F0704030504030204" pitchFamily="34" charset="0"/>
                <a:cs typeface="Arial" panose="020B0604020202020204" pitchFamily="34" charset="0"/>
              </a:rPr>
              <a:t>PO Box 3696</a:t>
            </a:r>
          </a:p>
          <a:p>
            <a:r>
              <a:rPr lang="en-US" sz="1200" dirty="0">
                <a:latin typeface="Arial Rounded MT Bold" panose="020F0704030504030204" pitchFamily="34" charset="0"/>
                <a:cs typeface="Arial" panose="020B0604020202020204" pitchFamily="34" charset="0"/>
              </a:rPr>
              <a:t>Oak Brook, IL  60522 (or)</a:t>
            </a:r>
          </a:p>
          <a:p>
            <a:r>
              <a:rPr lang="en-US" sz="1200" dirty="0">
                <a:latin typeface="Arial Rounded MT Bold" panose="020F0704030504030204" pitchFamily="34" charset="0"/>
                <a:cs typeface="Arial" panose="020B0604020202020204" pitchFamily="34" charset="0"/>
              </a:rPr>
              <a:t>900 Jorie Blvd. Suite 78</a:t>
            </a:r>
          </a:p>
          <a:p>
            <a:r>
              <a:rPr lang="en-US" sz="1200" dirty="0">
                <a:latin typeface="Arial Rounded MT Bold" panose="020F0704030504030204" pitchFamily="34" charset="0"/>
                <a:cs typeface="Arial" panose="020B0604020202020204" pitchFamily="34" charset="0"/>
              </a:rPr>
              <a:t>Oak Brook, IL  60523</a:t>
            </a:r>
          </a:p>
          <a:p>
            <a:r>
              <a:rPr lang="en-US" sz="1200" dirty="0">
                <a:latin typeface="Arial Rounded MT Bold" panose="020F0704030504030204" pitchFamily="34" charset="0"/>
                <a:cs typeface="Arial" panose="020B0604020202020204" pitchFamily="34" charset="0"/>
              </a:rPr>
              <a:t>Phone (630) 990-0010</a:t>
            </a:r>
          </a:p>
          <a:p>
            <a:r>
              <a:rPr lang="en-US" sz="1200" dirty="0">
                <a:latin typeface="Arial Rounded MT Bold" panose="020F0704030504030204" pitchFamily="34" charset="0"/>
                <a:cs typeface="Arial" panose="020B0604020202020204" pitchFamily="34" charset="0"/>
              </a:rPr>
              <a:t>Toll-Free (877) 969-0010</a:t>
            </a:r>
          </a:p>
          <a:p>
            <a:r>
              <a:rPr lang="en-US" sz="1200" dirty="0">
                <a:latin typeface="Arial" panose="020B0604020202020204" pitchFamily="34" charset="0"/>
                <a:cs typeface="Arial" panose="020B0604020202020204" pitchFamily="34" charset="0"/>
                <a:hlinkClick r:id="rId2"/>
              </a:rPr>
              <a:t>www.compassionatefriends.org</a:t>
            </a:r>
            <a:endParaRPr lang="en-US" sz="1200"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p:txBody>
      </p:sp>
      <p:sp>
        <p:nvSpPr>
          <p:cNvPr id="6" name="TextBox 5"/>
          <p:cNvSpPr txBox="1"/>
          <p:nvPr/>
        </p:nvSpPr>
        <p:spPr>
          <a:xfrm>
            <a:off x="692011" y="7832563"/>
            <a:ext cx="2355989" cy="830997"/>
          </a:xfrm>
          <a:prstGeom prst="rect">
            <a:avLst/>
          </a:prstGeom>
          <a:noFill/>
        </p:spPr>
        <p:txBody>
          <a:bodyPr wrap="square" rtlCol="0">
            <a:spAutoFit/>
          </a:bodyPr>
          <a:lstStyle/>
          <a:p>
            <a:r>
              <a:rPr lang="en-US" sz="1200" dirty="0">
                <a:latin typeface="Arial" panose="020B0604020202020204" pitchFamily="34" charset="0"/>
                <a:cs typeface="Arial" panose="020B0604020202020204" pitchFamily="34" charset="0"/>
              </a:rPr>
              <a:t>Email Address:   </a:t>
            </a:r>
          </a:p>
          <a:p>
            <a:r>
              <a:rPr lang="en-US" sz="1200" dirty="0">
                <a:latin typeface="Arial" panose="020B0604020202020204" pitchFamily="34" charset="0"/>
                <a:cs typeface="Arial" panose="020B0604020202020204" pitchFamily="34" charset="0"/>
                <a:hlinkClick r:id="rId3"/>
              </a:rPr>
              <a:t>TCFBrushyCreek@gmail.com</a:t>
            </a:r>
            <a:endParaRPr lang="en-US" sz="1200"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   </a:t>
            </a:r>
          </a:p>
        </p:txBody>
      </p:sp>
      <p:pic>
        <p:nvPicPr>
          <p:cNvPr id="7" name="Picture 6"/>
          <p:cNvPicPr>
            <a:picLocks noChangeAspect="1"/>
          </p:cNvPicPr>
          <p:nvPr/>
        </p:nvPicPr>
        <p:blipFill>
          <a:blip r:embed="rId4"/>
          <a:stretch>
            <a:fillRect/>
          </a:stretch>
        </p:blipFill>
        <p:spPr>
          <a:xfrm>
            <a:off x="4579359" y="7678707"/>
            <a:ext cx="1128281" cy="338137"/>
          </a:xfrm>
          <a:prstGeom prst="rect">
            <a:avLst/>
          </a:prstGeom>
        </p:spPr>
      </p:pic>
      <p:sp>
        <p:nvSpPr>
          <p:cNvPr id="9" name="TextBox 8"/>
          <p:cNvSpPr txBox="1"/>
          <p:nvPr/>
        </p:nvSpPr>
        <p:spPr>
          <a:xfrm>
            <a:off x="754356" y="8525060"/>
            <a:ext cx="4876800" cy="276999"/>
          </a:xfrm>
          <a:prstGeom prst="rect">
            <a:avLst/>
          </a:prstGeom>
          <a:noFill/>
        </p:spPr>
        <p:txBody>
          <a:bodyPr wrap="square" rtlCol="0">
            <a:spAutoFit/>
          </a:bodyPr>
          <a:lstStyle/>
          <a:p>
            <a:pPr algn="ctr"/>
            <a:r>
              <a:rPr lang="en-US" sz="1200" dirty="0">
                <a:latin typeface="Arial Rounded MT Bold" panose="020F0704030504030204" pitchFamily="34" charset="0"/>
                <a:cs typeface="Arial" panose="020B0604020202020204" pitchFamily="34" charset="0"/>
              </a:rPr>
              <a:t>The Compassionate Friends of Brushy Creek</a:t>
            </a:r>
          </a:p>
        </p:txBody>
      </p:sp>
      <p:sp>
        <p:nvSpPr>
          <p:cNvPr id="10" name="Rectangle 9"/>
          <p:cNvSpPr/>
          <p:nvPr/>
        </p:nvSpPr>
        <p:spPr>
          <a:xfrm>
            <a:off x="705865" y="5353774"/>
            <a:ext cx="2667000" cy="2308324"/>
          </a:xfrm>
          <a:prstGeom prst="rect">
            <a:avLst/>
          </a:prstGeom>
        </p:spPr>
        <p:txBody>
          <a:bodyPr wrap="square">
            <a:spAutoFit/>
          </a:bodyPr>
          <a:lstStyle/>
          <a:p>
            <a:r>
              <a:rPr lang="en-US" sz="1200" b="1" dirty="0">
                <a:latin typeface="Arial Rounded MT Bold" panose="020F0704030504030204" pitchFamily="34" charset="0"/>
              </a:rPr>
              <a:t>TCF Brushy Creek</a:t>
            </a:r>
          </a:p>
          <a:p>
            <a:endParaRPr lang="en-US" sz="1200" dirty="0">
              <a:latin typeface="Arial Rounded MT Bold" panose="020F0704030504030204" pitchFamily="34" charset="0"/>
            </a:endParaRPr>
          </a:p>
          <a:p>
            <a:r>
              <a:rPr lang="en-US" sz="1200" dirty="0">
                <a:latin typeface="Arial Rounded MT Bold" panose="020F0704030504030204" pitchFamily="34" charset="0"/>
              </a:rPr>
              <a:t>Steering Committee</a:t>
            </a:r>
          </a:p>
          <a:p>
            <a:r>
              <a:rPr lang="en-US" sz="1200" dirty="0">
                <a:latin typeface="Arial Rounded MT Bold" panose="020F0704030504030204" pitchFamily="34" charset="0"/>
              </a:rPr>
              <a:t>Co-Leaders:</a:t>
            </a:r>
          </a:p>
          <a:p>
            <a:r>
              <a:rPr lang="en-US" sz="1200" dirty="0">
                <a:latin typeface="Arial Rounded MT Bold" panose="020F0704030504030204" pitchFamily="34" charset="0"/>
              </a:rPr>
              <a:t>Committee Members:</a:t>
            </a:r>
          </a:p>
          <a:p>
            <a:r>
              <a:rPr lang="en-US" sz="1200" dirty="0">
                <a:latin typeface="Arial Rounded MT Bold" panose="020F0704030504030204" pitchFamily="34" charset="0"/>
              </a:rPr>
              <a:t>Robin </a:t>
            </a:r>
            <a:r>
              <a:rPr lang="en-US" sz="1200" dirty="0" err="1">
                <a:latin typeface="Arial Rounded MT Bold" panose="020F0704030504030204" pitchFamily="34" charset="0"/>
              </a:rPr>
              <a:t>Cassens</a:t>
            </a:r>
            <a:endParaRPr lang="en-US" sz="1200" dirty="0">
              <a:latin typeface="Arial Rounded MT Bold" panose="020F0704030504030204" pitchFamily="34" charset="0"/>
            </a:endParaRPr>
          </a:p>
          <a:p>
            <a:r>
              <a:rPr lang="en-US" sz="1200" dirty="0">
                <a:latin typeface="Arial Rounded MT Bold" panose="020F0704030504030204" pitchFamily="34" charset="0"/>
              </a:rPr>
              <a:t>Caty Craig, Sibling Rep.</a:t>
            </a:r>
          </a:p>
          <a:p>
            <a:r>
              <a:rPr lang="en-US" sz="1200" dirty="0">
                <a:latin typeface="Arial Rounded MT Bold" panose="020F0704030504030204" pitchFamily="34" charset="0"/>
              </a:rPr>
              <a:t>Stephanie Thomsen, Sibling Rep.</a:t>
            </a:r>
          </a:p>
          <a:p>
            <a:r>
              <a:rPr lang="en-US" sz="1200" dirty="0">
                <a:latin typeface="Arial Rounded MT Bold" panose="020F0704030504030204" pitchFamily="34" charset="0"/>
              </a:rPr>
              <a:t>Mary Delaney</a:t>
            </a:r>
          </a:p>
          <a:p>
            <a:r>
              <a:rPr lang="en-US" sz="1200" dirty="0" err="1">
                <a:latin typeface="Arial Rounded MT Bold" panose="020F0704030504030204" pitchFamily="34" charset="0"/>
              </a:rPr>
              <a:t>Vickey</a:t>
            </a:r>
            <a:r>
              <a:rPr lang="en-US" sz="1200" dirty="0">
                <a:latin typeface="Arial Rounded MT Bold" panose="020F0704030504030204" pitchFamily="34" charset="0"/>
              </a:rPr>
              <a:t> Harrison</a:t>
            </a:r>
          </a:p>
          <a:p>
            <a:r>
              <a:rPr lang="en-US" sz="1200" dirty="0">
                <a:latin typeface="Arial Rounded MT Bold" panose="020F0704030504030204" pitchFamily="34" charset="0"/>
              </a:rPr>
              <a:t>Penny Leone</a:t>
            </a:r>
          </a:p>
          <a:p>
            <a:r>
              <a:rPr lang="en-US" sz="1200" dirty="0">
                <a:latin typeface="Arial Rounded MT Bold" panose="020F0704030504030204" pitchFamily="34" charset="0"/>
              </a:rPr>
              <a:t>Rebecca </a:t>
            </a:r>
            <a:r>
              <a:rPr lang="en-US" sz="1200" dirty="0" err="1">
                <a:latin typeface="Arial Rounded MT Bold" panose="020F0704030504030204" pitchFamily="34" charset="0"/>
              </a:rPr>
              <a:t>Burgman</a:t>
            </a:r>
            <a:r>
              <a:rPr lang="en-US" sz="1200" dirty="0">
                <a:latin typeface="Arial Rounded MT Bold" panose="020F0704030504030204" pitchFamily="34" charset="0"/>
              </a:rPr>
              <a:t>-Advisory</a:t>
            </a:r>
          </a:p>
        </p:txBody>
      </p:sp>
      <p:sp>
        <p:nvSpPr>
          <p:cNvPr id="12" name="TextBox 11">
            <a:extLst>
              <a:ext uri="{FF2B5EF4-FFF2-40B4-BE49-F238E27FC236}">
                <a16:creationId xmlns="" xmlns:a16="http://schemas.microsoft.com/office/drawing/2014/main" id="{5A659458-BF7E-ED9B-8E20-E91E6B6F442F}"/>
              </a:ext>
            </a:extLst>
          </p:cNvPr>
          <p:cNvSpPr txBox="1"/>
          <p:nvPr/>
        </p:nvSpPr>
        <p:spPr>
          <a:xfrm>
            <a:off x="457200" y="609600"/>
            <a:ext cx="5943599" cy="3447098"/>
          </a:xfrm>
          <a:prstGeom prst="rect">
            <a:avLst/>
          </a:prstGeom>
          <a:noFill/>
        </p:spPr>
        <p:txBody>
          <a:bodyPr wrap="square">
            <a:spAutoFit/>
          </a:bodyPr>
          <a:lstStyle/>
          <a:p>
            <a:pPr algn="ctr"/>
            <a:r>
              <a:rPr lang="en-US" sz="1400" b="1" dirty="0"/>
              <a:t>The Compassionate Friends Credo</a:t>
            </a:r>
          </a:p>
          <a:p>
            <a:endParaRPr lang="en-US" sz="1200" dirty="0"/>
          </a:p>
          <a:p>
            <a:r>
              <a:rPr lang="en-US" sz="1200" dirty="0"/>
              <a:t>We need not walk alone.  We are The Compassionate Friends.  We reach out to each other with love, with understanding, and with hope.</a:t>
            </a:r>
          </a:p>
          <a:p>
            <a:endParaRPr lang="en-US" sz="1200" dirty="0"/>
          </a:p>
          <a:p>
            <a:r>
              <a:rPr lang="en-US" sz="1200" dirty="0"/>
              <a:t>The children we mourn have died at all ages and from many different causes but our love for them unites us.  Your pain becomes my pain, just as your hope becomes my hope.</a:t>
            </a:r>
          </a:p>
          <a:p>
            <a:endParaRPr lang="en-US" sz="1200" dirty="0"/>
          </a:p>
          <a:p>
            <a:r>
              <a:rPr lang="en-US" sz="1200" dirty="0"/>
              <a:t>We come together from all walks of life, from many different circumstances.  We are a unique family because we represent many races, creeds, and relationships.  We are young, and we are old.  Some of us are far along in our grief, but others still feel a grief so fresh and intensely painful that they feel helpless and see no hope.</a:t>
            </a:r>
          </a:p>
          <a:p>
            <a:endParaRPr lang="en-US" sz="1200" dirty="0"/>
          </a:p>
          <a:p>
            <a:r>
              <a:rPr lang="en-US" sz="1200" dirty="0"/>
              <a:t>Some of us have found our faith to be a source of strength, while some of us are struggling to find answers.  Some of us are angry, filled with guilt or in deep depression, while others radiate an inner peace.  But whatever pain we bring to this gathering of The Compassionate Friends, it is pain we will share, just as we share with each other our love for the children who have died.</a:t>
            </a:r>
          </a:p>
        </p:txBody>
      </p:sp>
      <p:pic>
        <p:nvPicPr>
          <p:cNvPr id="3" name="Picture 2">
            <a:extLst>
              <a:ext uri="{FF2B5EF4-FFF2-40B4-BE49-F238E27FC236}">
                <a16:creationId xmlns="" xmlns:a16="http://schemas.microsoft.com/office/drawing/2014/main" id="{05E7F604-B390-5395-E361-70674DCDE41B}"/>
              </a:ext>
            </a:extLst>
          </p:cNvPr>
          <p:cNvPicPr>
            <a:picLocks noChangeAspect="1"/>
          </p:cNvPicPr>
          <p:nvPr/>
        </p:nvPicPr>
        <p:blipFill>
          <a:blip r:embed="rId5"/>
          <a:stretch>
            <a:fillRect/>
          </a:stretch>
        </p:blipFill>
        <p:spPr>
          <a:xfrm>
            <a:off x="2133600" y="3993241"/>
            <a:ext cx="2667000" cy="1153025"/>
          </a:xfrm>
          <a:prstGeom prst="rect">
            <a:avLst/>
          </a:prstGeom>
        </p:spPr>
      </p:pic>
    </p:spTree>
    <p:extLst>
      <p:ext uri="{BB962C8B-B14F-4D97-AF65-F5344CB8AC3E}">
        <p14:creationId xmlns:p14="http://schemas.microsoft.com/office/powerpoint/2010/main" val="36390449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39627</TotalTime>
  <Words>1640</Words>
  <Application>Microsoft Office PowerPoint</Application>
  <PresentationFormat>On-screen Show (4:3)</PresentationFormat>
  <Paragraphs>112</Paragraphs>
  <Slides>7</Slides>
  <Notes>2</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TMRS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Shelley Ransom</dc:creator>
  <cp:lastModifiedBy>Penny</cp:lastModifiedBy>
  <cp:revision>469</cp:revision>
  <cp:lastPrinted>2021-05-01T01:34:58Z</cp:lastPrinted>
  <dcterms:created xsi:type="dcterms:W3CDTF">2016-10-05T13:06:22Z</dcterms:created>
  <dcterms:modified xsi:type="dcterms:W3CDTF">2023-02-15T22:08:16Z</dcterms:modified>
</cp:coreProperties>
</file>