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65" r:id="rId2"/>
    <p:sldId id="278" r:id="rId3"/>
    <p:sldId id="275" r:id="rId4"/>
    <p:sldId id="280" r:id="rId5"/>
    <p:sldId id="279" r:id="rId6"/>
    <p:sldId id="277" r:id="rId7"/>
    <p:sldId id="261" r:id="rId8"/>
  </p:sldIdLst>
  <p:sldSz cx="6858000" cy="9144000" type="screen4x3"/>
  <p:notesSz cx="7011988" cy="92979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7C8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49" autoAdjust="0"/>
    <p:restoredTop sz="93770" autoAdjust="0"/>
  </p:normalViewPr>
  <p:slideViewPr>
    <p:cSldViewPr>
      <p:cViewPr>
        <p:scale>
          <a:sx n="70" d="100"/>
          <a:sy n="70" d="100"/>
        </p:scale>
        <p:origin x="-2538" y="-186"/>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947" cy="465371"/>
          </a:xfrm>
          <a:prstGeom prst="rect">
            <a:avLst/>
          </a:prstGeom>
        </p:spPr>
        <p:txBody>
          <a:bodyPr vert="horz" lIns="90434" tIns="45217" rIns="90434" bIns="45217" rtlCol="0"/>
          <a:lstStyle>
            <a:lvl1pPr algn="l">
              <a:defRPr sz="1200"/>
            </a:lvl1pPr>
          </a:lstStyle>
          <a:p>
            <a:endParaRPr lang="en-US"/>
          </a:p>
        </p:txBody>
      </p:sp>
      <p:sp>
        <p:nvSpPr>
          <p:cNvPr id="3" name="Date Placeholder 2"/>
          <p:cNvSpPr>
            <a:spLocks noGrp="1"/>
          </p:cNvSpPr>
          <p:nvPr>
            <p:ph type="dt" idx="1"/>
          </p:nvPr>
        </p:nvSpPr>
        <p:spPr>
          <a:xfrm>
            <a:off x="3971475" y="0"/>
            <a:ext cx="3038947" cy="465371"/>
          </a:xfrm>
          <a:prstGeom prst="rect">
            <a:avLst/>
          </a:prstGeom>
        </p:spPr>
        <p:txBody>
          <a:bodyPr vert="horz" lIns="90434" tIns="45217" rIns="90434" bIns="45217" rtlCol="0"/>
          <a:lstStyle>
            <a:lvl1pPr algn="r">
              <a:defRPr sz="1200"/>
            </a:lvl1pPr>
          </a:lstStyle>
          <a:p>
            <a:fld id="{CE8E74C8-6657-4563-A21F-69BB32D89523}" type="datetimeFigureOut">
              <a:rPr lang="en-US" smtClean="0"/>
              <a:t>2/15/2023</a:t>
            </a:fld>
            <a:endParaRPr lang="en-US"/>
          </a:p>
        </p:txBody>
      </p:sp>
      <p:sp>
        <p:nvSpPr>
          <p:cNvPr id="4" name="Slide Image Placeholder 3"/>
          <p:cNvSpPr>
            <a:spLocks noGrp="1" noRot="1" noChangeAspect="1"/>
          </p:cNvSpPr>
          <p:nvPr>
            <p:ph type="sldImg" idx="2"/>
          </p:nvPr>
        </p:nvSpPr>
        <p:spPr>
          <a:xfrm>
            <a:off x="2330450" y="1162050"/>
            <a:ext cx="2351088" cy="3138488"/>
          </a:xfrm>
          <a:prstGeom prst="rect">
            <a:avLst/>
          </a:prstGeom>
          <a:noFill/>
          <a:ln w="12700">
            <a:solidFill>
              <a:prstClr val="black"/>
            </a:solidFill>
          </a:ln>
        </p:spPr>
        <p:txBody>
          <a:bodyPr vert="horz" lIns="90434" tIns="45217" rIns="90434" bIns="45217" rtlCol="0" anchor="ctr"/>
          <a:lstStyle/>
          <a:p>
            <a:endParaRPr lang="en-US"/>
          </a:p>
        </p:txBody>
      </p:sp>
      <p:sp>
        <p:nvSpPr>
          <p:cNvPr id="5" name="Notes Placeholder 4"/>
          <p:cNvSpPr>
            <a:spLocks noGrp="1"/>
          </p:cNvSpPr>
          <p:nvPr>
            <p:ph type="body" sz="quarter" idx="3"/>
          </p:nvPr>
        </p:nvSpPr>
        <p:spPr>
          <a:xfrm>
            <a:off x="700572" y="4474480"/>
            <a:ext cx="5610844" cy="3661653"/>
          </a:xfrm>
          <a:prstGeom prst="rect">
            <a:avLst/>
          </a:prstGeom>
        </p:spPr>
        <p:txBody>
          <a:bodyPr vert="horz" lIns="90434" tIns="45217" rIns="90434" bIns="4521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32617"/>
            <a:ext cx="3038947" cy="465371"/>
          </a:xfrm>
          <a:prstGeom prst="rect">
            <a:avLst/>
          </a:prstGeom>
        </p:spPr>
        <p:txBody>
          <a:bodyPr vert="horz" lIns="90434" tIns="45217" rIns="90434" bIns="45217" rtlCol="0" anchor="b"/>
          <a:lstStyle>
            <a:lvl1pPr algn="l">
              <a:defRPr sz="1200"/>
            </a:lvl1pPr>
          </a:lstStyle>
          <a:p>
            <a:endParaRPr lang="en-US"/>
          </a:p>
        </p:txBody>
      </p:sp>
      <p:sp>
        <p:nvSpPr>
          <p:cNvPr id="7" name="Slide Number Placeholder 6"/>
          <p:cNvSpPr>
            <a:spLocks noGrp="1"/>
          </p:cNvSpPr>
          <p:nvPr>
            <p:ph type="sldNum" sz="quarter" idx="5"/>
          </p:nvPr>
        </p:nvSpPr>
        <p:spPr>
          <a:xfrm>
            <a:off x="3971475" y="8832617"/>
            <a:ext cx="3038947" cy="465371"/>
          </a:xfrm>
          <a:prstGeom prst="rect">
            <a:avLst/>
          </a:prstGeom>
        </p:spPr>
        <p:txBody>
          <a:bodyPr vert="horz" lIns="90434" tIns="45217" rIns="90434" bIns="45217" rtlCol="0" anchor="b"/>
          <a:lstStyle>
            <a:lvl1pPr algn="r">
              <a:defRPr sz="1200"/>
            </a:lvl1pPr>
          </a:lstStyle>
          <a:p>
            <a:fld id="{C262752E-A34D-47A1-8AE5-3B281BBCA0DD}" type="slidenum">
              <a:rPr lang="en-US" smtClean="0"/>
              <a:t>‹#›</a:t>
            </a:fld>
            <a:endParaRPr lang="en-US"/>
          </a:p>
        </p:txBody>
      </p:sp>
    </p:spTree>
    <p:extLst>
      <p:ext uri="{BB962C8B-B14F-4D97-AF65-F5344CB8AC3E}">
        <p14:creationId xmlns:p14="http://schemas.microsoft.com/office/powerpoint/2010/main" val="14603695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262752E-A34D-47A1-8AE5-3B281BBCA0DD}" type="slidenum">
              <a:rPr lang="en-US" smtClean="0"/>
              <a:t>3</a:t>
            </a:fld>
            <a:endParaRPr lang="en-US"/>
          </a:p>
        </p:txBody>
      </p:sp>
    </p:spTree>
    <p:extLst>
      <p:ext uri="{BB962C8B-B14F-4D97-AF65-F5344CB8AC3E}">
        <p14:creationId xmlns:p14="http://schemas.microsoft.com/office/powerpoint/2010/main" val="15296878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a:t>Click to edit Master title style</a:t>
            </a:r>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CE662EA1-29C7-4DA1-B5C5-2F74820AD845}" type="datetimeFigureOut">
              <a:rPr lang="en-US" smtClean="0"/>
              <a:t>2/15/2023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862E470-6D8F-4638-9E65-BF01A7BC689C}" type="slidenum">
              <a:rPr lang="en-US" smtClean="0"/>
              <a:t>‹#›</a:t>
            </a:fld>
            <a:endParaRPr lang="en-US" dirty="0"/>
          </a:p>
        </p:txBody>
      </p:sp>
    </p:spTree>
    <p:extLst>
      <p:ext uri="{BB962C8B-B14F-4D97-AF65-F5344CB8AC3E}">
        <p14:creationId xmlns:p14="http://schemas.microsoft.com/office/powerpoint/2010/main" val="26960233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E662EA1-29C7-4DA1-B5C5-2F74820AD845}" type="datetimeFigureOut">
              <a:rPr lang="en-US" smtClean="0"/>
              <a:t>2/15/2023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862E470-6D8F-4638-9E65-BF01A7BC689C}" type="slidenum">
              <a:rPr lang="en-US" smtClean="0"/>
              <a:t>‹#›</a:t>
            </a:fld>
            <a:endParaRPr lang="en-US" dirty="0"/>
          </a:p>
        </p:txBody>
      </p:sp>
    </p:spTree>
    <p:extLst>
      <p:ext uri="{BB962C8B-B14F-4D97-AF65-F5344CB8AC3E}">
        <p14:creationId xmlns:p14="http://schemas.microsoft.com/office/powerpoint/2010/main" val="1495353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E662EA1-29C7-4DA1-B5C5-2F74820AD845}" type="datetimeFigureOut">
              <a:rPr lang="en-US" smtClean="0"/>
              <a:t>2/15/2023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862E470-6D8F-4638-9E65-BF01A7BC689C}" type="slidenum">
              <a:rPr lang="en-US" smtClean="0"/>
              <a:t>‹#›</a:t>
            </a:fld>
            <a:endParaRPr lang="en-US" dirty="0"/>
          </a:p>
        </p:txBody>
      </p:sp>
    </p:spTree>
    <p:extLst>
      <p:ext uri="{BB962C8B-B14F-4D97-AF65-F5344CB8AC3E}">
        <p14:creationId xmlns:p14="http://schemas.microsoft.com/office/powerpoint/2010/main" val="12313404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E662EA1-29C7-4DA1-B5C5-2F74820AD845}" type="datetimeFigureOut">
              <a:rPr lang="en-US" smtClean="0"/>
              <a:t>2/15/2023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862E470-6D8F-4638-9E65-BF01A7BC689C}" type="slidenum">
              <a:rPr lang="en-US" smtClean="0"/>
              <a:t>‹#›</a:t>
            </a:fld>
            <a:endParaRPr lang="en-US" dirty="0"/>
          </a:p>
        </p:txBody>
      </p:sp>
    </p:spTree>
    <p:extLst>
      <p:ext uri="{BB962C8B-B14F-4D97-AF65-F5344CB8AC3E}">
        <p14:creationId xmlns:p14="http://schemas.microsoft.com/office/powerpoint/2010/main" val="7565067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E662EA1-29C7-4DA1-B5C5-2F74820AD845}" type="datetimeFigureOut">
              <a:rPr lang="en-US" smtClean="0"/>
              <a:t>2/15/2023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862E470-6D8F-4638-9E65-BF01A7BC689C}" type="slidenum">
              <a:rPr lang="en-US" smtClean="0"/>
              <a:t>‹#›</a:t>
            </a:fld>
            <a:endParaRPr lang="en-US" dirty="0"/>
          </a:p>
        </p:txBody>
      </p:sp>
    </p:spTree>
    <p:extLst>
      <p:ext uri="{BB962C8B-B14F-4D97-AF65-F5344CB8AC3E}">
        <p14:creationId xmlns:p14="http://schemas.microsoft.com/office/powerpoint/2010/main" val="7165064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E662EA1-29C7-4DA1-B5C5-2F74820AD845}" type="datetimeFigureOut">
              <a:rPr lang="en-US" smtClean="0"/>
              <a:t>2/15/2023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862E470-6D8F-4638-9E65-BF01A7BC689C}" type="slidenum">
              <a:rPr lang="en-US" smtClean="0"/>
              <a:t>‹#›</a:t>
            </a:fld>
            <a:endParaRPr lang="en-US" dirty="0"/>
          </a:p>
        </p:txBody>
      </p:sp>
    </p:spTree>
    <p:extLst>
      <p:ext uri="{BB962C8B-B14F-4D97-AF65-F5344CB8AC3E}">
        <p14:creationId xmlns:p14="http://schemas.microsoft.com/office/powerpoint/2010/main" val="16708371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662EA1-29C7-4DA1-B5C5-2F74820AD845}" type="datetimeFigureOut">
              <a:rPr lang="en-US" smtClean="0"/>
              <a:t>2/15/2023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862E470-6D8F-4638-9E65-BF01A7BC689C}" type="slidenum">
              <a:rPr lang="en-US" smtClean="0"/>
              <a:t>‹#›</a:t>
            </a:fld>
            <a:endParaRPr lang="en-US" dirty="0"/>
          </a:p>
        </p:txBody>
      </p:sp>
    </p:spTree>
    <p:extLst>
      <p:ext uri="{BB962C8B-B14F-4D97-AF65-F5344CB8AC3E}">
        <p14:creationId xmlns:p14="http://schemas.microsoft.com/office/powerpoint/2010/main" val="30678589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E662EA1-29C7-4DA1-B5C5-2F74820AD845}" type="datetimeFigureOut">
              <a:rPr lang="en-US" smtClean="0"/>
              <a:t>2/15/2023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862E470-6D8F-4638-9E65-BF01A7BC689C}" type="slidenum">
              <a:rPr lang="en-US" smtClean="0"/>
              <a:t>‹#›</a:t>
            </a:fld>
            <a:endParaRPr lang="en-US" dirty="0"/>
          </a:p>
        </p:txBody>
      </p:sp>
    </p:spTree>
    <p:extLst>
      <p:ext uri="{BB962C8B-B14F-4D97-AF65-F5344CB8AC3E}">
        <p14:creationId xmlns:p14="http://schemas.microsoft.com/office/powerpoint/2010/main" val="13722943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E662EA1-29C7-4DA1-B5C5-2F74820AD845}" type="datetimeFigureOut">
              <a:rPr lang="en-US" smtClean="0"/>
              <a:t>2/15/2023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862E470-6D8F-4638-9E65-BF01A7BC689C}" type="slidenum">
              <a:rPr lang="en-US" smtClean="0"/>
              <a:t>‹#›</a:t>
            </a:fld>
            <a:endParaRPr lang="en-US" dirty="0"/>
          </a:p>
        </p:txBody>
      </p:sp>
    </p:spTree>
    <p:extLst>
      <p:ext uri="{BB962C8B-B14F-4D97-AF65-F5344CB8AC3E}">
        <p14:creationId xmlns:p14="http://schemas.microsoft.com/office/powerpoint/2010/main" val="14853800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E662EA1-29C7-4DA1-B5C5-2F74820AD845}" type="datetimeFigureOut">
              <a:rPr lang="en-US" smtClean="0"/>
              <a:t>2/15/2023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862E470-6D8F-4638-9E65-BF01A7BC689C}" type="slidenum">
              <a:rPr lang="en-US" smtClean="0"/>
              <a:t>‹#›</a:t>
            </a:fld>
            <a:endParaRPr lang="en-US" dirty="0"/>
          </a:p>
        </p:txBody>
      </p:sp>
    </p:spTree>
    <p:extLst>
      <p:ext uri="{BB962C8B-B14F-4D97-AF65-F5344CB8AC3E}">
        <p14:creationId xmlns:p14="http://schemas.microsoft.com/office/powerpoint/2010/main" val="31253752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366185"/>
            <a:ext cx="1543050" cy="780203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2900" y="366185"/>
            <a:ext cx="4514850" cy="78020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E662EA1-29C7-4DA1-B5C5-2F74820AD845}" type="datetimeFigureOut">
              <a:rPr lang="en-US" smtClean="0"/>
              <a:t>2/15/2023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862E470-6D8F-4638-9E65-BF01A7BC689C}" type="slidenum">
              <a:rPr lang="en-US" smtClean="0"/>
              <a:t>‹#›</a:t>
            </a:fld>
            <a:endParaRPr lang="en-US" dirty="0"/>
          </a:p>
        </p:txBody>
      </p:sp>
    </p:spTree>
    <p:extLst>
      <p:ext uri="{BB962C8B-B14F-4D97-AF65-F5344CB8AC3E}">
        <p14:creationId xmlns:p14="http://schemas.microsoft.com/office/powerpoint/2010/main" val="3469252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CE662EA1-29C7-4DA1-B5C5-2F74820AD845}" type="datetimeFigureOut">
              <a:rPr lang="en-US" smtClean="0"/>
              <a:t>2/15/2023</a:t>
            </a:fld>
            <a:endParaRPr lang="en-US" dirty="0"/>
          </a:p>
        </p:txBody>
      </p:sp>
      <p:sp>
        <p:nvSpPr>
          <p:cNvPr id="5" name="Footer Placeholder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F862E470-6D8F-4638-9E65-BF01A7BC689C}" type="slidenum">
              <a:rPr lang="en-US" smtClean="0"/>
              <a:t>‹#›</a:t>
            </a:fld>
            <a:endParaRPr lang="en-US" dirty="0"/>
          </a:p>
        </p:txBody>
      </p:sp>
    </p:spTree>
    <p:extLst>
      <p:ext uri="{BB962C8B-B14F-4D97-AF65-F5344CB8AC3E}">
        <p14:creationId xmlns:p14="http://schemas.microsoft.com/office/powerpoint/2010/main" val="38390183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TCFBrushyCreek@hmail.com" TargetMode="Externa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web.cvent.com/event/a8994249-77f0-4e92-9efc-3415af66c514/summary?bbejrid=-1806115781&amp;bbemailid=43226410&amp;bblinkid=264160384" TargetMode="Externa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mailto:TCFBrushyCreek@gmail.com" TargetMode="External"/><Relationship Id="rId2" Type="http://schemas.openxmlformats.org/officeDocument/2006/relationships/hyperlink" Target="http://www.compassionatefriends.org/" TargetMode="External"/><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223632" y="153458"/>
            <a:ext cx="3449515" cy="954107"/>
          </a:xfrm>
          <a:prstGeom prst="rect">
            <a:avLst/>
          </a:prstGeom>
          <a:noFill/>
        </p:spPr>
        <p:txBody>
          <a:bodyPr wrap="square" rtlCol="0">
            <a:spAutoFit/>
          </a:bodyPr>
          <a:lstStyle/>
          <a:p>
            <a:pPr algn="r"/>
            <a:r>
              <a:rPr lang="en-US" sz="1200" b="1" dirty="0">
                <a:latin typeface="+mj-lt"/>
                <a:ea typeface="Adobe Myungjo Std M" pitchFamily="18" charset="-128"/>
                <a:cs typeface="Arial" panose="020B0604020202020204" pitchFamily="34" charset="0"/>
              </a:rPr>
              <a:t>Meeting location</a:t>
            </a:r>
          </a:p>
          <a:p>
            <a:pPr algn="r"/>
            <a:r>
              <a:rPr lang="en-US" sz="1100" dirty="0">
                <a:latin typeface="+mj-lt"/>
                <a:ea typeface="Adobe Myungjo Std M" pitchFamily="18" charset="-128"/>
                <a:cs typeface="Arial" panose="020B0604020202020204" pitchFamily="34" charset="0"/>
              </a:rPr>
              <a:t>Christ Lutheran Church</a:t>
            </a:r>
          </a:p>
          <a:p>
            <a:pPr algn="r"/>
            <a:r>
              <a:rPr lang="en-US" sz="1100" dirty="0">
                <a:latin typeface="+mj-lt"/>
                <a:ea typeface="Adobe Myungjo Std M" pitchFamily="18" charset="-128"/>
                <a:cs typeface="Arial" panose="020B0604020202020204" pitchFamily="34" charset="0"/>
              </a:rPr>
              <a:t>510 Luther Drive.Georgetown.TX.78628</a:t>
            </a:r>
          </a:p>
          <a:p>
            <a:pPr algn="r"/>
            <a:r>
              <a:rPr lang="en-US" sz="1100" dirty="0">
                <a:latin typeface="+mj-lt"/>
                <a:ea typeface="Adobe Myungjo Std M" pitchFamily="18" charset="-128"/>
                <a:cs typeface="Arial" panose="020B0604020202020204" pitchFamily="34" charset="0"/>
              </a:rPr>
              <a:t>512-348-7885  </a:t>
            </a:r>
            <a:r>
              <a:rPr lang="en-US" sz="1100" dirty="0">
                <a:latin typeface="+mj-lt"/>
                <a:ea typeface="Adobe Myungjo Std M" pitchFamily="18" charset="-128"/>
                <a:cs typeface="Arial" panose="020B0604020202020204" pitchFamily="34" charset="0"/>
                <a:hlinkClick r:id="rId2"/>
              </a:rPr>
              <a:t>TCFBrushyCreek@hmail.com</a:t>
            </a:r>
            <a:endParaRPr lang="en-US" sz="1100" dirty="0">
              <a:latin typeface="+mj-lt"/>
              <a:ea typeface="Adobe Myungjo Std M" pitchFamily="18" charset="-128"/>
              <a:cs typeface="Arial" panose="020B0604020202020204" pitchFamily="34" charset="0"/>
            </a:endParaRPr>
          </a:p>
          <a:p>
            <a:pPr algn="r"/>
            <a:r>
              <a:rPr lang="en-US" sz="1000" i="1" dirty="0">
                <a:latin typeface="+mj-lt"/>
                <a:ea typeface="Adobe Myungjo Std M" pitchFamily="18" charset="-128"/>
                <a:cs typeface="Arial" panose="020B0604020202020204" pitchFamily="34" charset="0"/>
              </a:rPr>
              <a:t>(If you have problems finding us call: 512-966-1651</a:t>
            </a:r>
            <a:r>
              <a:rPr lang="en-US" sz="1100" dirty="0">
                <a:latin typeface="+mj-lt"/>
                <a:ea typeface="Adobe Myungjo Std M" pitchFamily="18" charset="-128"/>
                <a:cs typeface="Arial" panose="020B0604020202020204" pitchFamily="34" charset="0"/>
              </a:rPr>
              <a:t>)</a:t>
            </a:r>
          </a:p>
        </p:txBody>
      </p:sp>
      <p:pic>
        <p:nvPicPr>
          <p:cNvPr id="8" name="Picture 7"/>
          <p:cNvPicPr>
            <a:picLocks noChangeAspect="1"/>
          </p:cNvPicPr>
          <p:nvPr/>
        </p:nvPicPr>
        <p:blipFill>
          <a:blip r:embed="rId3"/>
          <a:stretch>
            <a:fillRect/>
          </a:stretch>
        </p:blipFill>
        <p:spPr>
          <a:xfrm>
            <a:off x="359229" y="419820"/>
            <a:ext cx="2813748" cy="888552"/>
          </a:xfrm>
          <a:prstGeom prst="rect">
            <a:avLst/>
          </a:prstGeom>
        </p:spPr>
      </p:pic>
      <p:sp>
        <p:nvSpPr>
          <p:cNvPr id="2" name="Rectangle 1"/>
          <p:cNvSpPr/>
          <p:nvPr/>
        </p:nvSpPr>
        <p:spPr>
          <a:xfrm>
            <a:off x="359229" y="2010558"/>
            <a:ext cx="6152321" cy="1800493"/>
          </a:xfrm>
          <a:prstGeom prst="rect">
            <a:avLst/>
          </a:prstGeom>
        </p:spPr>
        <p:txBody>
          <a:bodyPr wrap="square">
            <a:spAutoFit/>
          </a:bodyPr>
          <a:lstStyle/>
          <a:p>
            <a:pPr algn="ctr"/>
            <a:r>
              <a:rPr lang="en-US" sz="1200" b="1" dirty="0">
                <a:latin typeface="+mj-lt"/>
                <a:cs typeface="Arial" panose="020B0604020202020204" pitchFamily="34" charset="0"/>
              </a:rPr>
              <a:t>Welcome</a:t>
            </a:r>
          </a:p>
          <a:p>
            <a:endParaRPr lang="en-US" sz="1100" dirty="0"/>
          </a:p>
          <a:p>
            <a:pPr algn="just"/>
            <a:r>
              <a:rPr lang="en-US" sz="1100" dirty="0">
                <a:latin typeface="+mj-lt"/>
              </a:rPr>
              <a:t>We, of the Brushy Creek Chapter of The Compassionate Friends, offer you a warm welcome. Our meetings are on the second Tuesday of each month at 7pm.  The Compassionate Friends is a mutual assistance, self-help organization offering friendship, understanding and hope to bereaved families.  Anyone who has experienced the death of a child at any time, of any age, from any cause is welcome.  Our meetings give an opportunity to families to talk about their feelings as they go through the grieving process.  The purpose of this support group is not  the cause of death but rather to focus on being a bereaved parent, sibling or grandparent, along with the feelings and issues that evolve around the death experience of a child.  There is no religious affiliation.  There are no membership dues</a:t>
            </a:r>
            <a:r>
              <a:rPr lang="en-US" sz="1100" dirty="0"/>
              <a:t>.</a:t>
            </a:r>
          </a:p>
        </p:txBody>
      </p:sp>
      <p:sp>
        <p:nvSpPr>
          <p:cNvPr id="3" name="Rectangle 2"/>
          <p:cNvSpPr/>
          <p:nvPr/>
        </p:nvSpPr>
        <p:spPr>
          <a:xfrm>
            <a:off x="5125667" y="3797614"/>
            <a:ext cx="1466974" cy="3770263"/>
          </a:xfrm>
          <a:prstGeom prst="rect">
            <a:avLst/>
          </a:prstGeom>
        </p:spPr>
        <p:txBody>
          <a:bodyPr wrap="square">
            <a:spAutoFit/>
          </a:bodyPr>
          <a:lstStyle/>
          <a:p>
            <a:pPr algn="ctr"/>
            <a:r>
              <a:rPr lang="en-US" sz="1200" b="1" dirty="0">
                <a:latin typeface="+mj-lt"/>
                <a:cs typeface="Arial" panose="020B0604020202020204" pitchFamily="34" charset="0"/>
              </a:rPr>
              <a:t>The Mission of </a:t>
            </a:r>
          </a:p>
          <a:p>
            <a:pPr algn="ctr"/>
            <a:r>
              <a:rPr lang="en-US" sz="1200" b="1" dirty="0">
                <a:latin typeface="+mj-lt"/>
                <a:cs typeface="Arial" panose="020B0604020202020204" pitchFamily="34" charset="0"/>
              </a:rPr>
              <a:t>The Compassionate Friends</a:t>
            </a:r>
            <a:r>
              <a:rPr lang="en-US" sz="1400" b="1" dirty="0">
                <a:latin typeface="Arial" panose="020B0604020202020204" pitchFamily="34" charset="0"/>
                <a:cs typeface="Arial" panose="020B0604020202020204" pitchFamily="34" charset="0"/>
              </a:rPr>
              <a:t>:</a:t>
            </a:r>
          </a:p>
          <a:p>
            <a:pPr algn="just"/>
            <a:endParaRPr lang="en-US" sz="1400" dirty="0"/>
          </a:p>
          <a:p>
            <a:pPr algn="just"/>
            <a:r>
              <a:rPr lang="en-US" sz="1100" dirty="0">
                <a:latin typeface="+mj-lt"/>
              </a:rPr>
              <a:t>When a child dies, at any age, the family suffers intense pain and may feel hopeless and isolated.  </a:t>
            </a:r>
          </a:p>
          <a:p>
            <a:pPr algn="just"/>
            <a:r>
              <a:rPr lang="en-US" sz="1100" dirty="0">
                <a:latin typeface="+mj-lt"/>
              </a:rPr>
              <a:t>The Compassionate Friends provides highly personal comfort, hope, and support to every family experiencing the death of a son or a daughter, a brother or a sister, or a grandchild, and helps others better assist the grieving family.</a:t>
            </a:r>
          </a:p>
        </p:txBody>
      </p:sp>
      <p:cxnSp>
        <p:nvCxnSpPr>
          <p:cNvPr id="10" name="Straight Connector 9"/>
          <p:cNvCxnSpPr>
            <a:cxnSpLocks/>
          </p:cNvCxnSpPr>
          <p:nvPr/>
        </p:nvCxnSpPr>
        <p:spPr>
          <a:xfrm>
            <a:off x="54542" y="1447800"/>
            <a:ext cx="680345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a:cxnSpLocks/>
          </p:cNvCxnSpPr>
          <p:nvPr/>
        </p:nvCxnSpPr>
        <p:spPr>
          <a:xfrm>
            <a:off x="54542" y="1901493"/>
            <a:ext cx="6803458" cy="2442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92529" y="1371921"/>
            <a:ext cx="6721929" cy="553998"/>
          </a:xfrm>
          <a:prstGeom prst="rect">
            <a:avLst/>
          </a:prstGeom>
          <a:noFill/>
        </p:spPr>
        <p:txBody>
          <a:bodyPr wrap="square" rtlCol="0">
            <a:spAutoFit/>
          </a:bodyPr>
          <a:lstStyle/>
          <a:p>
            <a:pPr algn="ctr"/>
            <a:r>
              <a:rPr lang="en-US" sz="1200" dirty="0"/>
              <a:t>Our next in-person meeting will be Tuesday, November 8, 2022 at 7:00 p.m</a:t>
            </a:r>
            <a:r>
              <a:rPr lang="en-US" dirty="0"/>
              <a:t>.</a:t>
            </a:r>
          </a:p>
          <a:p>
            <a:pPr algn="ctr"/>
            <a:r>
              <a:rPr lang="en-US" sz="1200" dirty="0"/>
              <a:t>ZOOM Meeting Information to follow</a:t>
            </a:r>
          </a:p>
        </p:txBody>
      </p:sp>
      <p:sp>
        <p:nvSpPr>
          <p:cNvPr id="20" name="Rectangle 19"/>
          <p:cNvSpPr/>
          <p:nvPr/>
        </p:nvSpPr>
        <p:spPr>
          <a:xfrm>
            <a:off x="192115" y="7696200"/>
            <a:ext cx="3276600" cy="307777"/>
          </a:xfrm>
          <a:prstGeom prst="rect">
            <a:avLst/>
          </a:prstGeom>
        </p:spPr>
        <p:txBody>
          <a:bodyPr wrap="square">
            <a:spAutoFit/>
          </a:bodyPr>
          <a:lstStyle/>
          <a:p>
            <a:pPr algn="ctr"/>
            <a:r>
              <a:rPr lang="en-US" sz="1400" b="1" dirty="0">
                <a:latin typeface="+mj-lt"/>
              </a:rPr>
              <a:t>.</a:t>
            </a:r>
          </a:p>
        </p:txBody>
      </p:sp>
      <p:sp>
        <p:nvSpPr>
          <p:cNvPr id="18" name="Rectangle 17"/>
          <p:cNvSpPr/>
          <p:nvPr/>
        </p:nvSpPr>
        <p:spPr>
          <a:xfrm>
            <a:off x="150582" y="7908572"/>
            <a:ext cx="6556836" cy="815608"/>
          </a:xfrm>
          <a:prstGeom prst="rect">
            <a:avLst/>
          </a:prstGeom>
        </p:spPr>
        <p:txBody>
          <a:bodyPr wrap="square">
            <a:spAutoFit/>
          </a:bodyPr>
          <a:lstStyle/>
          <a:p>
            <a:pPr algn="ctr"/>
            <a:r>
              <a:rPr lang="en-US" sz="1400" b="1" dirty="0">
                <a:latin typeface="Calibri" panose="020F0502020204030204" pitchFamily="34" charset="0"/>
                <a:cs typeface="Calibri" panose="020F0502020204030204" pitchFamily="34" charset="0"/>
              </a:rPr>
              <a:t>Information Regarding Our Meetings</a:t>
            </a:r>
          </a:p>
          <a:p>
            <a:endParaRPr lang="en-US" sz="1100" dirty="0"/>
          </a:p>
          <a:p>
            <a:pPr algn="just"/>
            <a:r>
              <a:rPr lang="en-US" sz="1100" dirty="0">
                <a:latin typeface="+mj-lt"/>
              </a:rPr>
              <a:t>This is YOUR group and we are here to support each other.  Everyone in the room has walked the path you are on now.  We hope you will find our meetings and newsletters to be a comfort and a place where you find hope</a:t>
            </a:r>
            <a:r>
              <a:rPr lang="en-US" sz="1100" dirty="0"/>
              <a:t>.</a:t>
            </a:r>
          </a:p>
        </p:txBody>
      </p:sp>
      <p:sp>
        <p:nvSpPr>
          <p:cNvPr id="19" name="TextBox 18">
            <a:extLst>
              <a:ext uri="{FF2B5EF4-FFF2-40B4-BE49-F238E27FC236}">
                <a16:creationId xmlns="" xmlns:a16="http://schemas.microsoft.com/office/drawing/2014/main" id="{DF607E14-E268-480F-BD18-ED1FE1F9C317}"/>
              </a:ext>
            </a:extLst>
          </p:cNvPr>
          <p:cNvSpPr txBox="1"/>
          <p:nvPr/>
        </p:nvSpPr>
        <p:spPr>
          <a:xfrm>
            <a:off x="269812" y="4202936"/>
            <a:ext cx="2379321" cy="3493264"/>
          </a:xfrm>
          <a:prstGeom prst="rect">
            <a:avLst/>
          </a:prstGeom>
          <a:noFill/>
        </p:spPr>
        <p:txBody>
          <a:bodyPr wrap="square">
            <a:spAutoFit/>
          </a:bodyPr>
          <a:lstStyle/>
          <a:p>
            <a:pPr algn="ctr"/>
            <a:r>
              <a:rPr lang="en-US" sz="1200" b="1" dirty="0"/>
              <a:t>TO OUR NEW MEMBERS:</a:t>
            </a:r>
          </a:p>
          <a:p>
            <a:endParaRPr lang="en-US" sz="1100" dirty="0"/>
          </a:p>
          <a:p>
            <a:pPr algn="just"/>
            <a:r>
              <a:rPr lang="en-US" sz="1100" dirty="0"/>
              <a:t>We recognize that it takes great courage to come to the first meeting, whether you are a bereaved parent, sibling or grandparent of one month or many years.  Please don’t be afraid to come to a meeting.  You are welcome to bring a friend or relative for moral support if you wish.  Nothing is asked of you.  You will find that it is alright to cry and to laugh, to share how you feel or just listen.  You do not have to talk at a meeting if you do not want to.  We welcome your participation, but it is not a requirement.  To be fair to yourself, please consider attending at least three meetings before you decide whether TCF is right for you.</a:t>
            </a:r>
          </a:p>
        </p:txBody>
      </p:sp>
      <p:sp>
        <p:nvSpPr>
          <p:cNvPr id="4" name="TextBox 3"/>
          <p:cNvSpPr txBox="1"/>
          <p:nvPr/>
        </p:nvSpPr>
        <p:spPr>
          <a:xfrm>
            <a:off x="2899588" y="6473318"/>
            <a:ext cx="2026055" cy="830997"/>
          </a:xfrm>
          <a:prstGeom prst="rect">
            <a:avLst/>
          </a:prstGeom>
          <a:noFill/>
        </p:spPr>
        <p:txBody>
          <a:bodyPr wrap="square" rtlCol="0">
            <a:spAutoFit/>
          </a:bodyPr>
          <a:lstStyle/>
          <a:p>
            <a:pPr algn="ctr"/>
            <a:r>
              <a:rPr lang="en-US" sz="1200" b="1" dirty="0"/>
              <a:t>This Month’s Topic</a:t>
            </a:r>
          </a:p>
          <a:p>
            <a:pPr algn="ctr"/>
            <a:r>
              <a:rPr lang="en-US" sz="1200" b="1" dirty="0"/>
              <a:t>Getting Through The Holidays</a:t>
            </a:r>
          </a:p>
          <a:p>
            <a:pPr algn="ctr"/>
            <a:endParaRPr lang="en-US" sz="1200" b="1" dirty="0"/>
          </a:p>
        </p:txBody>
      </p:sp>
      <p:pic>
        <p:nvPicPr>
          <p:cNvPr id="6" name="Picture 5">
            <a:extLst>
              <a:ext uri="{FF2B5EF4-FFF2-40B4-BE49-F238E27FC236}">
                <a16:creationId xmlns="" xmlns:a16="http://schemas.microsoft.com/office/drawing/2014/main" id="{F8BD1BF9-F575-0BD9-F77A-2E64B65DCE51}"/>
              </a:ext>
            </a:extLst>
          </p:cNvPr>
          <p:cNvPicPr>
            <a:picLocks noChangeAspect="1"/>
          </p:cNvPicPr>
          <p:nvPr/>
        </p:nvPicPr>
        <p:blipFill>
          <a:blip r:embed="rId4"/>
          <a:stretch>
            <a:fillRect/>
          </a:stretch>
        </p:blipFill>
        <p:spPr>
          <a:xfrm>
            <a:off x="2455344" y="3787764"/>
            <a:ext cx="2589232" cy="815608"/>
          </a:xfrm>
          <a:prstGeom prst="rect">
            <a:avLst/>
          </a:prstGeom>
        </p:spPr>
      </p:pic>
      <p:pic>
        <p:nvPicPr>
          <p:cNvPr id="9" name="Picture 8">
            <a:extLst>
              <a:ext uri="{FF2B5EF4-FFF2-40B4-BE49-F238E27FC236}">
                <a16:creationId xmlns="" xmlns:a16="http://schemas.microsoft.com/office/drawing/2014/main" id="{C38FACB3-64C8-33B2-BC37-CB23EDEA8D24}"/>
              </a:ext>
            </a:extLst>
          </p:cNvPr>
          <p:cNvPicPr>
            <a:picLocks noChangeAspect="1"/>
          </p:cNvPicPr>
          <p:nvPr/>
        </p:nvPicPr>
        <p:blipFill>
          <a:blip r:embed="rId5"/>
          <a:stretch>
            <a:fillRect/>
          </a:stretch>
        </p:blipFill>
        <p:spPr>
          <a:xfrm>
            <a:off x="3006338" y="4644417"/>
            <a:ext cx="1762123" cy="1801810"/>
          </a:xfrm>
          <a:prstGeom prst="rect">
            <a:avLst/>
          </a:prstGeom>
        </p:spPr>
      </p:pic>
    </p:spTree>
    <p:extLst>
      <p:ext uri="{BB962C8B-B14F-4D97-AF65-F5344CB8AC3E}">
        <p14:creationId xmlns:p14="http://schemas.microsoft.com/office/powerpoint/2010/main" val="2298257747"/>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3B5C7EFF-52CC-C7D2-1845-5579D4982B9E}"/>
              </a:ext>
            </a:extLst>
          </p:cNvPr>
          <p:cNvSpPr txBox="1"/>
          <p:nvPr/>
        </p:nvSpPr>
        <p:spPr>
          <a:xfrm>
            <a:off x="213815" y="762000"/>
            <a:ext cx="6400799" cy="2677656"/>
          </a:xfrm>
          <a:prstGeom prst="rect">
            <a:avLst/>
          </a:prstGeom>
          <a:noFill/>
        </p:spPr>
        <p:txBody>
          <a:bodyPr wrap="square">
            <a:spAutoFit/>
          </a:bodyPr>
          <a:lstStyle/>
          <a:p>
            <a:r>
              <a:rPr lang="en-US" sz="1400" dirty="0">
                <a:latin typeface="Times New Roman" panose="02020603050405020304" pitchFamily="18" charset="0"/>
                <a:cs typeface="Times New Roman" panose="02020603050405020304" pitchFamily="18" charset="0"/>
              </a:rPr>
              <a:t>In January 2013, I decided I was going to adopt a dog. I looked on </a:t>
            </a:r>
            <a:r>
              <a:rPr lang="en-US" sz="1400" dirty="0" err="1">
                <a:latin typeface="Times New Roman" panose="02020603050405020304" pitchFamily="18" charset="0"/>
                <a:cs typeface="Times New Roman" panose="02020603050405020304" pitchFamily="18" charset="0"/>
              </a:rPr>
              <a:t>PetFinder</a:t>
            </a:r>
            <a:r>
              <a:rPr lang="en-US" sz="1400" dirty="0">
                <a:latin typeface="Times New Roman" panose="02020603050405020304" pitchFamily="18" charset="0"/>
                <a:cs typeface="Times New Roman" panose="02020603050405020304" pitchFamily="18" charset="0"/>
              </a:rPr>
              <a:t>, took quizzes to see which breed would be my best match, fantasized about going on walks and car rides and what I was going to name them. Well, the following March my sister, Lacey, died leaving behind two cats, Barbie and Frank. All of the sudden I became a cat mom with zero experience being solely responsible for pets. You know the saying about life giving you lemons? Yeah, well life gave me cats. </a:t>
            </a:r>
          </a:p>
          <a:p>
            <a:r>
              <a:rPr lang="en-US" sz="1400" dirty="0">
                <a:latin typeface="Times New Roman" panose="02020603050405020304" pitchFamily="18" charset="0"/>
                <a:cs typeface="Times New Roman" panose="02020603050405020304" pitchFamily="18" charset="0"/>
              </a:rPr>
              <a:t>There were some rough patches in the beginning. I had no idea what I was doing with them. I felt Lacey’s absence a lot during that time and wished I could call her for her advice and tell her stories about the funny things they’d do. I would tell them for the first few years that I missed their mom too and that we’d get through it together. And we did. We got through four apartment moves, a number of ailments and eventually Frank and I made it through after Barbie died two years ago.</a:t>
            </a:r>
          </a:p>
        </p:txBody>
      </p:sp>
      <p:sp>
        <p:nvSpPr>
          <p:cNvPr id="5" name="TextBox 4">
            <a:extLst>
              <a:ext uri="{FF2B5EF4-FFF2-40B4-BE49-F238E27FC236}">
                <a16:creationId xmlns="" xmlns:a16="http://schemas.microsoft.com/office/drawing/2014/main" id="{75F3A199-48A7-EC31-D233-F0DC9B3F0124}"/>
              </a:ext>
            </a:extLst>
          </p:cNvPr>
          <p:cNvSpPr txBox="1"/>
          <p:nvPr/>
        </p:nvSpPr>
        <p:spPr>
          <a:xfrm>
            <a:off x="228599" y="5585236"/>
            <a:ext cx="6386015" cy="3323987"/>
          </a:xfrm>
          <a:prstGeom prst="rect">
            <a:avLst/>
          </a:prstGeom>
          <a:noFill/>
        </p:spPr>
        <p:txBody>
          <a:bodyPr wrap="square">
            <a:spAutoFit/>
          </a:bodyPr>
          <a:lstStyle/>
          <a:p>
            <a:r>
              <a:rPr lang="en-US" sz="1400" dirty="0">
                <a:latin typeface="Times New Roman" panose="02020603050405020304" pitchFamily="18" charset="0"/>
                <a:cs typeface="Times New Roman" panose="02020603050405020304" pitchFamily="18" charset="0"/>
              </a:rPr>
              <a:t>Unfortunately Frank was diagnosed with intestinal cancer back in July of this year. It was the same thing Barbie had - which we were able to maintain and treat for nine months after her diagnosis. However Frank didn’t respond to the treatment and my vet and I made the decision to put him down last Friday. Grief is hard to explain. Lacey will have been gone for ten years next March, and yet Frank’s passing somehow felt like she died all over again. He was what felt like the last living connection to her. It’s been tough. It’s the end of an era. </a:t>
            </a:r>
          </a:p>
          <a:p>
            <a:r>
              <a:rPr lang="en-US" sz="1400" dirty="0">
                <a:latin typeface="Times New Roman" panose="02020603050405020304" pitchFamily="18" charset="0"/>
                <a:cs typeface="Times New Roman" panose="02020603050405020304" pitchFamily="18" charset="0"/>
              </a:rPr>
              <a:t>Most of my friends aren’t cat people, but they were Frank people. His plumpness and affinity for belly rubs were hard to resist. He had chronic sinus issues and would sneeze on everything, all the time. He also loved cuddles and soaking up patio time.</a:t>
            </a:r>
          </a:p>
          <a:p>
            <a:r>
              <a:rPr lang="en-US" sz="1400" dirty="0">
                <a:latin typeface="Times New Roman" panose="02020603050405020304" pitchFamily="18" charset="0"/>
                <a:cs typeface="Times New Roman" panose="02020603050405020304" pitchFamily="18" charset="0"/>
              </a:rPr>
              <a:t>Life gave me cats and I made a family ❤️</a:t>
            </a:r>
          </a:p>
          <a:p>
            <a:endParaRPr lang="en-US" sz="1400" dirty="0">
              <a:latin typeface="Times New Roman" panose="02020603050405020304" pitchFamily="18" charset="0"/>
              <a:cs typeface="Times New Roman" panose="02020603050405020304" pitchFamily="18" charset="0"/>
            </a:endParaRPr>
          </a:p>
          <a:p>
            <a:endParaRPr lang="en-US" sz="1400" dirty="0">
              <a:latin typeface="Times New Roman" panose="02020603050405020304" pitchFamily="18" charset="0"/>
              <a:cs typeface="Times New Roman" panose="02020603050405020304" pitchFamily="18" charset="0"/>
            </a:endParaRPr>
          </a:p>
          <a:p>
            <a:r>
              <a:rPr lang="en-US" sz="1400" dirty="0">
                <a:latin typeface="Times New Roman" panose="02020603050405020304" pitchFamily="18" charset="0"/>
                <a:cs typeface="Times New Roman" panose="02020603050405020304" pitchFamily="18" charset="0"/>
              </a:rPr>
              <a:t>Christina Unger</a:t>
            </a:r>
          </a:p>
          <a:p>
            <a:r>
              <a:rPr lang="en-US" sz="1400" dirty="0">
                <a:latin typeface="Times New Roman" panose="02020603050405020304" pitchFamily="18" charset="0"/>
                <a:cs typeface="Times New Roman" panose="02020603050405020304" pitchFamily="18" charset="0"/>
              </a:rPr>
              <a:t>Sister of Lacey Unger</a:t>
            </a:r>
          </a:p>
        </p:txBody>
      </p:sp>
      <p:sp>
        <p:nvSpPr>
          <p:cNvPr id="8" name="Rectangle 7">
            <a:extLst>
              <a:ext uri="{FF2B5EF4-FFF2-40B4-BE49-F238E27FC236}">
                <a16:creationId xmlns="" xmlns:a16="http://schemas.microsoft.com/office/drawing/2014/main" id="{484B8DDA-64A5-302F-1BBD-666A02CF4BD1}"/>
              </a:ext>
            </a:extLst>
          </p:cNvPr>
          <p:cNvSpPr/>
          <p:nvPr/>
        </p:nvSpPr>
        <p:spPr>
          <a:xfrm>
            <a:off x="1825146" y="238780"/>
            <a:ext cx="2979108" cy="461665"/>
          </a:xfrm>
          <a:prstGeom prst="rect">
            <a:avLst/>
          </a:prstGeom>
          <a:noFill/>
        </p:spPr>
        <p:txBody>
          <a:bodyPr wrap="square" lIns="91440" tIns="45720" rIns="91440" bIns="45720">
            <a:spAutoFit/>
          </a:bodyPr>
          <a:lstStyle/>
          <a:p>
            <a:pPr algn="ctr"/>
            <a:r>
              <a:rPr lang="en-US" sz="2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Sisters Always</a:t>
            </a:r>
          </a:p>
        </p:txBody>
      </p:sp>
      <p:pic>
        <p:nvPicPr>
          <p:cNvPr id="10" name="Picture 9">
            <a:extLst>
              <a:ext uri="{FF2B5EF4-FFF2-40B4-BE49-F238E27FC236}">
                <a16:creationId xmlns="" xmlns:a16="http://schemas.microsoft.com/office/drawing/2014/main" id="{89A3683C-9E4F-D249-1B29-0DD6510B84D3}"/>
              </a:ext>
            </a:extLst>
          </p:cNvPr>
          <p:cNvPicPr>
            <a:picLocks noChangeAspect="1"/>
          </p:cNvPicPr>
          <p:nvPr/>
        </p:nvPicPr>
        <p:blipFill>
          <a:blip r:embed="rId2"/>
          <a:stretch>
            <a:fillRect/>
          </a:stretch>
        </p:blipFill>
        <p:spPr>
          <a:xfrm>
            <a:off x="2201542" y="3410226"/>
            <a:ext cx="2053411" cy="2053411"/>
          </a:xfrm>
          <a:prstGeom prst="rect">
            <a:avLst/>
          </a:prstGeom>
        </p:spPr>
      </p:pic>
      <p:pic>
        <p:nvPicPr>
          <p:cNvPr id="11" name="Picture 10">
            <a:extLst>
              <a:ext uri="{FF2B5EF4-FFF2-40B4-BE49-F238E27FC236}">
                <a16:creationId xmlns="" xmlns:a16="http://schemas.microsoft.com/office/drawing/2014/main" id="{2A37812B-1FB4-29B1-0DD8-2C808E6D3DFB}"/>
              </a:ext>
            </a:extLst>
          </p:cNvPr>
          <p:cNvPicPr>
            <a:picLocks noChangeAspect="1"/>
          </p:cNvPicPr>
          <p:nvPr/>
        </p:nvPicPr>
        <p:blipFill>
          <a:blip r:embed="rId3"/>
          <a:stretch>
            <a:fillRect/>
          </a:stretch>
        </p:blipFill>
        <p:spPr>
          <a:xfrm>
            <a:off x="4559776" y="3439656"/>
            <a:ext cx="2054838" cy="2053411"/>
          </a:xfrm>
          <a:prstGeom prst="rect">
            <a:avLst/>
          </a:prstGeom>
        </p:spPr>
      </p:pic>
      <p:pic>
        <p:nvPicPr>
          <p:cNvPr id="12" name="Picture 11">
            <a:extLst>
              <a:ext uri="{FF2B5EF4-FFF2-40B4-BE49-F238E27FC236}">
                <a16:creationId xmlns="" xmlns:a16="http://schemas.microsoft.com/office/drawing/2014/main" id="{6C1A0794-F489-DFC0-6513-F75DE76B7EB2}"/>
              </a:ext>
            </a:extLst>
          </p:cNvPr>
          <p:cNvPicPr>
            <a:picLocks noChangeAspect="1"/>
          </p:cNvPicPr>
          <p:nvPr/>
        </p:nvPicPr>
        <p:blipFill>
          <a:blip r:embed="rId4"/>
          <a:stretch>
            <a:fillRect/>
          </a:stretch>
        </p:blipFill>
        <p:spPr>
          <a:xfrm>
            <a:off x="109740" y="3474421"/>
            <a:ext cx="2084135" cy="2084135"/>
          </a:xfrm>
          <a:prstGeom prst="rect">
            <a:avLst/>
          </a:prstGeom>
        </p:spPr>
      </p:pic>
    </p:spTree>
    <p:extLst>
      <p:ext uri="{BB962C8B-B14F-4D97-AF65-F5344CB8AC3E}">
        <p14:creationId xmlns:p14="http://schemas.microsoft.com/office/powerpoint/2010/main" val="14294720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5959BA01-A550-F081-3902-0B39E0589142}"/>
              </a:ext>
            </a:extLst>
          </p:cNvPr>
          <p:cNvPicPr>
            <a:picLocks noChangeAspect="1"/>
          </p:cNvPicPr>
          <p:nvPr/>
        </p:nvPicPr>
        <p:blipFill>
          <a:blip r:embed="rId3"/>
          <a:stretch>
            <a:fillRect/>
          </a:stretch>
        </p:blipFill>
        <p:spPr>
          <a:xfrm>
            <a:off x="228600" y="3343988"/>
            <a:ext cx="2667000" cy="2667000"/>
          </a:xfrm>
          <a:prstGeom prst="rect">
            <a:avLst/>
          </a:prstGeom>
        </p:spPr>
      </p:pic>
      <p:pic>
        <p:nvPicPr>
          <p:cNvPr id="6" name="Picture 5">
            <a:extLst>
              <a:ext uri="{FF2B5EF4-FFF2-40B4-BE49-F238E27FC236}">
                <a16:creationId xmlns="" xmlns:a16="http://schemas.microsoft.com/office/drawing/2014/main" id="{B3711786-BC85-4C8E-6278-FF8694330969}"/>
              </a:ext>
            </a:extLst>
          </p:cNvPr>
          <p:cNvPicPr>
            <a:picLocks noChangeAspect="1"/>
          </p:cNvPicPr>
          <p:nvPr/>
        </p:nvPicPr>
        <p:blipFill>
          <a:blip r:embed="rId4"/>
          <a:stretch>
            <a:fillRect/>
          </a:stretch>
        </p:blipFill>
        <p:spPr>
          <a:xfrm>
            <a:off x="3657600" y="5755943"/>
            <a:ext cx="3352800" cy="3352800"/>
          </a:xfrm>
          <a:prstGeom prst="rect">
            <a:avLst/>
          </a:prstGeom>
        </p:spPr>
      </p:pic>
      <p:pic>
        <p:nvPicPr>
          <p:cNvPr id="7" name="Picture 6">
            <a:extLst>
              <a:ext uri="{FF2B5EF4-FFF2-40B4-BE49-F238E27FC236}">
                <a16:creationId xmlns="" xmlns:a16="http://schemas.microsoft.com/office/drawing/2014/main" id="{19071BF7-174A-4024-3FCD-C0A8DED87BB4}"/>
              </a:ext>
            </a:extLst>
          </p:cNvPr>
          <p:cNvPicPr>
            <a:picLocks noChangeAspect="1"/>
          </p:cNvPicPr>
          <p:nvPr/>
        </p:nvPicPr>
        <p:blipFill>
          <a:blip r:embed="rId5"/>
          <a:stretch>
            <a:fillRect/>
          </a:stretch>
        </p:blipFill>
        <p:spPr>
          <a:xfrm>
            <a:off x="228600" y="457200"/>
            <a:ext cx="2915218" cy="2915218"/>
          </a:xfrm>
          <a:prstGeom prst="rect">
            <a:avLst/>
          </a:prstGeom>
        </p:spPr>
      </p:pic>
      <p:pic>
        <p:nvPicPr>
          <p:cNvPr id="9" name="Picture 8">
            <a:extLst>
              <a:ext uri="{FF2B5EF4-FFF2-40B4-BE49-F238E27FC236}">
                <a16:creationId xmlns="" xmlns:a16="http://schemas.microsoft.com/office/drawing/2014/main" id="{45A110BF-54BB-1624-DCA2-6BB4AF0E323A}"/>
              </a:ext>
            </a:extLst>
          </p:cNvPr>
          <p:cNvPicPr>
            <a:picLocks noChangeAspect="1"/>
          </p:cNvPicPr>
          <p:nvPr/>
        </p:nvPicPr>
        <p:blipFill>
          <a:blip r:embed="rId6"/>
          <a:stretch>
            <a:fillRect/>
          </a:stretch>
        </p:blipFill>
        <p:spPr>
          <a:xfrm>
            <a:off x="4201805" y="457200"/>
            <a:ext cx="2427595" cy="2427595"/>
          </a:xfrm>
          <a:prstGeom prst="rect">
            <a:avLst/>
          </a:prstGeom>
        </p:spPr>
      </p:pic>
      <p:sp>
        <p:nvSpPr>
          <p:cNvPr id="12" name="TextBox 11">
            <a:extLst>
              <a:ext uri="{FF2B5EF4-FFF2-40B4-BE49-F238E27FC236}">
                <a16:creationId xmlns="" xmlns:a16="http://schemas.microsoft.com/office/drawing/2014/main" id="{825E3563-99F9-17B7-D636-7CC5FF24C025}"/>
              </a:ext>
            </a:extLst>
          </p:cNvPr>
          <p:cNvSpPr txBox="1"/>
          <p:nvPr/>
        </p:nvSpPr>
        <p:spPr>
          <a:xfrm>
            <a:off x="3668684" y="3485472"/>
            <a:ext cx="2667000" cy="1200329"/>
          </a:xfrm>
          <a:prstGeom prst="rect">
            <a:avLst/>
          </a:prstGeom>
          <a:noFill/>
        </p:spPr>
        <p:txBody>
          <a:bodyPr wrap="square" rtlCol="0">
            <a:spAutoFit/>
          </a:bodyPr>
          <a:lstStyle/>
          <a:p>
            <a:r>
              <a:rPr lang="en-US" sz="3600" b="1" dirty="0">
                <a:solidFill>
                  <a:schemeClr val="accent1"/>
                </a:solidFill>
                <a:effectLst>
                  <a:outerShdw blurRad="38100" dist="38100" dir="2700000" algn="tl">
                    <a:srgbClr val="000000">
                      <a:alpha val="43137"/>
                    </a:srgbClr>
                  </a:outerShdw>
                </a:effectLst>
                <a:latin typeface="Bradley Hand ITC" panose="03070402050302030203" pitchFamily="66" charset="0"/>
              </a:rPr>
              <a:t>Barbie</a:t>
            </a:r>
          </a:p>
          <a:p>
            <a:r>
              <a:rPr lang="en-US" sz="3600" b="1" dirty="0">
                <a:solidFill>
                  <a:schemeClr val="accent1"/>
                </a:solidFill>
                <a:effectLst>
                  <a:outerShdw blurRad="38100" dist="38100" dir="2700000" algn="tl">
                    <a:srgbClr val="000000">
                      <a:alpha val="43137"/>
                    </a:srgbClr>
                  </a:outerShdw>
                </a:effectLst>
                <a:latin typeface="Bradley Hand ITC" panose="03070402050302030203" pitchFamily="66" charset="0"/>
              </a:rPr>
              <a:t>&amp; Frank</a:t>
            </a:r>
          </a:p>
        </p:txBody>
      </p:sp>
    </p:spTree>
    <p:extLst>
      <p:ext uri="{BB962C8B-B14F-4D97-AF65-F5344CB8AC3E}">
        <p14:creationId xmlns:p14="http://schemas.microsoft.com/office/powerpoint/2010/main" val="24108664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 xmlns:a16="http://schemas.microsoft.com/office/drawing/2014/main" id="{5F8BF9B7-88DB-9293-2E65-83BB7DEE4EF2}"/>
              </a:ext>
            </a:extLst>
          </p:cNvPr>
          <p:cNvSpPr txBox="1"/>
          <p:nvPr/>
        </p:nvSpPr>
        <p:spPr>
          <a:xfrm>
            <a:off x="266700" y="2667000"/>
            <a:ext cx="6324600" cy="6309420"/>
          </a:xfrm>
          <a:prstGeom prst="rect">
            <a:avLst/>
          </a:prstGeom>
          <a:noFill/>
        </p:spPr>
        <p:txBody>
          <a:bodyPr wrap="square">
            <a:spAutoFit/>
          </a:bodyPr>
          <a:lstStyle/>
          <a:p>
            <a:r>
              <a:rPr lang="en-US" b="1" i="1" dirty="0"/>
              <a:t>World Candle Lighting - Save Sunday, December 11, 6:30-8pm for the TCF World Candle Lighting Event.  We will have no "regular Tuesday/Thursday" meetings in December.  The WCL is open to all families and friends for this unique opportunity to light a candle for our loved ones and participate in the wave of light around the world on the second Sunday of December.  Invite everyone to participate in this free and very moving event.  </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sz="1600" b="1" dirty="0">
                <a:solidFill>
                  <a:schemeClr val="accent3">
                    <a:lumMod val="50000"/>
                  </a:schemeClr>
                </a:solidFill>
              </a:rPr>
              <a:t>Tell your  story:  Have you thought that your story of your grief journey could be helpful to others?  Would you share your thoughts, stories, pictures, poems with this newsletter?  If you find something that helped you.... a book, an event, an activity, a blog?  Throughout this  coming year, consider sending a contribution .</a:t>
            </a:r>
          </a:p>
        </p:txBody>
      </p:sp>
      <p:pic>
        <p:nvPicPr>
          <p:cNvPr id="4" name="Picture 3">
            <a:extLst>
              <a:ext uri="{FF2B5EF4-FFF2-40B4-BE49-F238E27FC236}">
                <a16:creationId xmlns="" xmlns:a16="http://schemas.microsoft.com/office/drawing/2014/main" id="{5B7283A2-BC26-3A45-EDFD-5B420F798B89}"/>
              </a:ext>
            </a:extLst>
          </p:cNvPr>
          <p:cNvPicPr>
            <a:picLocks noChangeAspect="1"/>
          </p:cNvPicPr>
          <p:nvPr/>
        </p:nvPicPr>
        <p:blipFill>
          <a:blip r:embed="rId2"/>
          <a:stretch>
            <a:fillRect/>
          </a:stretch>
        </p:blipFill>
        <p:spPr>
          <a:xfrm>
            <a:off x="419100" y="1"/>
            <a:ext cx="6019800" cy="2514600"/>
          </a:xfrm>
          <a:prstGeom prst="rect">
            <a:avLst/>
          </a:prstGeom>
        </p:spPr>
      </p:pic>
      <p:pic>
        <p:nvPicPr>
          <p:cNvPr id="5" name="Picture 4">
            <a:extLst>
              <a:ext uri="{FF2B5EF4-FFF2-40B4-BE49-F238E27FC236}">
                <a16:creationId xmlns="" xmlns:a16="http://schemas.microsoft.com/office/drawing/2014/main" id="{520031A4-99FC-2722-921F-13F16A8E1A49}"/>
              </a:ext>
            </a:extLst>
          </p:cNvPr>
          <p:cNvPicPr>
            <a:picLocks noChangeAspect="1"/>
          </p:cNvPicPr>
          <p:nvPr/>
        </p:nvPicPr>
        <p:blipFill>
          <a:blip r:embed="rId3"/>
          <a:stretch>
            <a:fillRect/>
          </a:stretch>
        </p:blipFill>
        <p:spPr>
          <a:xfrm>
            <a:off x="4176890" y="5037632"/>
            <a:ext cx="1255289" cy="1249710"/>
          </a:xfrm>
          <a:prstGeom prst="rect">
            <a:avLst/>
          </a:prstGeom>
        </p:spPr>
      </p:pic>
      <p:pic>
        <p:nvPicPr>
          <p:cNvPr id="6" name="Picture 5">
            <a:extLst>
              <a:ext uri="{FF2B5EF4-FFF2-40B4-BE49-F238E27FC236}">
                <a16:creationId xmlns="" xmlns:a16="http://schemas.microsoft.com/office/drawing/2014/main" id="{AD4434AF-1618-B726-F507-5EDF9EACC58D}"/>
              </a:ext>
            </a:extLst>
          </p:cNvPr>
          <p:cNvPicPr>
            <a:picLocks noChangeAspect="1"/>
          </p:cNvPicPr>
          <p:nvPr/>
        </p:nvPicPr>
        <p:blipFill>
          <a:blip r:embed="rId3"/>
          <a:stretch>
            <a:fillRect/>
          </a:stretch>
        </p:blipFill>
        <p:spPr>
          <a:xfrm>
            <a:off x="1447429" y="5031475"/>
            <a:ext cx="1255289" cy="1249710"/>
          </a:xfrm>
          <a:prstGeom prst="rect">
            <a:avLst/>
          </a:prstGeom>
        </p:spPr>
      </p:pic>
      <p:pic>
        <p:nvPicPr>
          <p:cNvPr id="7" name="Picture 6">
            <a:extLst>
              <a:ext uri="{FF2B5EF4-FFF2-40B4-BE49-F238E27FC236}">
                <a16:creationId xmlns="" xmlns:a16="http://schemas.microsoft.com/office/drawing/2014/main" id="{DDDA841D-141C-331E-B312-9D603870BF14}"/>
              </a:ext>
            </a:extLst>
          </p:cNvPr>
          <p:cNvPicPr>
            <a:picLocks noChangeAspect="1"/>
          </p:cNvPicPr>
          <p:nvPr/>
        </p:nvPicPr>
        <p:blipFill>
          <a:blip r:embed="rId3"/>
          <a:stretch>
            <a:fillRect/>
          </a:stretch>
        </p:blipFill>
        <p:spPr>
          <a:xfrm>
            <a:off x="2702718" y="4832803"/>
            <a:ext cx="1452563" cy="1446107"/>
          </a:xfrm>
          <a:prstGeom prst="rect">
            <a:avLst/>
          </a:prstGeom>
        </p:spPr>
      </p:pic>
      <p:pic>
        <p:nvPicPr>
          <p:cNvPr id="9" name="Picture 8">
            <a:extLst>
              <a:ext uri="{FF2B5EF4-FFF2-40B4-BE49-F238E27FC236}">
                <a16:creationId xmlns="" xmlns:a16="http://schemas.microsoft.com/office/drawing/2014/main" id="{867FE152-A5EF-5671-2ADD-32714D8F70B0}"/>
              </a:ext>
            </a:extLst>
          </p:cNvPr>
          <p:cNvPicPr>
            <a:picLocks noChangeAspect="1"/>
          </p:cNvPicPr>
          <p:nvPr/>
        </p:nvPicPr>
        <p:blipFill>
          <a:blip r:embed="rId4"/>
          <a:stretch>
            <a:fillRect/>
          </a:stretch>
        </p:blipFill>
        <p:spPr>
          <a:xfrm>
            <a:off x="2483291" y="6506015"/>
            <a:ext cx="2215789" cy="1179836"/>
          </a:xfrm>
          <a:prstGeom prst="rect">
            <a:avLst/>
          </a:prstGeom>
        </p:spPr>
      </p:pic>
      <p:cxnSp>
        <p:nvCxnSpPr>
          <p:cNvPr id="11" name="Straight Connector 10">
            <a:extLst>
              <a:ext uri="{FF2B5EF4-FFF2-40B4-BE49-F238E27FC236}">
                <a16:creationId xmlns="" xmlns:a16="http://schemas.microsoft.com/office/drawing/2014/main" id="{07C93A32-2A2A-8561-9202-6702A881AFB8}"/>
              </a:ext>
            </a:extLst>
          </p:cNvPr>
          <p:cNvCxnSpPr>
            <a:cxnSpLocks/>
          </p:cNvCxnSpPr>
          <p:nvPr/>
        </p:nvCxnSpPr>
        <p:spPr>
          <a:xfrm>
            <a:off x="0" y="6287342"/>
            <a:ext cx="6864824" cy="58867"/>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7081980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9F6092D8-0CD4-8E19-BEEB-F92A9F51D964}"/>
              </a:ext>
            </a:extLst>
          </p:cNvPr>
          <p:cNvPicPr>
            <a:picLocks noChangeAspect="1"/>
          </p:cNvPicPr>
          <p:nvPr/>
        </p:nvPicPr>
        <p:blipFill>
          <a:blip r:embed="rId2"/>
          <a:stretch>
            <a:fillRect/>
          </a:stretch>
        </p:blipFill>
        <p:spPr>
          <a:xfrm>
            <a:off x="0" y="381000"/>
            <a:ext cx="6858000" cy="2239566"/>
          </a:xfrm>
          <a:prstGeom prst="rect">
            <a:avLst/>
          </a:prstGeom>
        </p:spPr>
      </p:pic>
      <p:sp>
        <p:nvSpPr>
          <p:cNvPr id="6" name="TextBox 5">
            <a:extLst>
              <a:ext uri="{FF2B5EF4-FFF2-40B4-BE49-F238E27FC236}">
                <a16:creationId xmlns="" xmlns:a16="http://schemas.microsoft.com/office/drawing/2014/main" id="{CE32460B-C1CC-385C-9A42-535F006601EA}"/>
              </a:ext>
            </a:extLst>
          </p:cNvPr>
          <p:cNvSpPr txBox="1"/>
          <p:nvPr/>
        </p:nvSpPr>
        <p:spPr>
          <a:xfrm>
            <a:off x="304800" y="2620566"/>
            <a:ext cx="6248400" cy="5078313"/>
          </a:xfrm>
          <a:prstGeom prst="rect">
            <a:avLst/>
          </a:prstGeom>
          <a:noFill/>
        </p:spPr>
        <p:txBody>
          <a:bodyPr wrap="square">
            <a:spAutoFit/>
          </a:bodyPr>
          <a:lstStyle/>
          <a:p>
            <a:endParaRPr lang="en-US" dirty="0"/>
          </a:p>
          <a:p>
            <a:r>
              <a:rPr lang="en-US" dirty="0"/>
              <a:t>Please join us on November 19, 2022, for a Full Day Virtual Grief Gathering! TCF will be having an online event that offers an opportunity for bereaved parents, siblings, and grandparents to come together virtually to receive care, support, and information. This special gathering will include live, interactive workshops across a variety of grief topics plus recordings of our Keynote Presentations from TCF's 45th National Conference that was held this past summer. In addition to the main sessions, over 15 workshops will be offered. Help us spread the word for this virtual grief gathering by passing on this information to your chapter members so that they have an opportunity to attend. All sessions will be recorded, and attendees will have access to the recordings for 90 days after the event.</a:t>
            </a:r>
          </a:p>
          <a:p>
            <a:endParaRPr lang="en-US" dirty="0"/>
          </a:p>
          <a:p>
            <a:endParaRPr lang="en-US" dirty="0"/>
          </a:p>
          <a:p>
            <a:r>
              <a:rPr lang="en-US" dirty="0"/>
              <a:t>EARLY BIRD rate: $95.00 - Ends on October 19th</a:t>
            </a:r>
          </a:p>
          <a:p>
            <a:r>
              <a:rPr lang="en-US" dirty="0"/>
              <a:t>Rate after October 19, 2022 - $115.00</a:t>
            </a:r>
          </a:p>
        </p:txBody>
      </p:sp>
    </p:spTree>
    <p:extLst>
      <p:ext uri="{BB962C8B-B14F-4D97-AF65-F5344CB8AC3E}">
        <p14:creationId xmlns:p14="http://schemas.microsoft.com/office/powerpoint/2010/main" val="41240751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 xmlns:a16="http://schemas.microsoft.com/office/drawing/2014/main" id="{4E535E7B-13C5-2BA5-D01B-E15B733BB432}"/>
              </a:ext>
            </a:extLst>
          </p:cNvPr>
          <p:cNvSpPr txBox="1"/>
          <p:nvPr/>
        </p:nvSpPr>
        <p:spPr>
          <a:xfrm>
            <a:off x="-7961" y="2402175"/>
            <a:ext cx="6553200" cy="692497"/>
          </a:xfrm>
          <a:prstGeom prst="rect">
            <a:avLst/>
          </a:prstGeom>
          <a:noFill/>
        </p:spPr>
        <p:txBody>
          <a:bodyPr wrap="square">
            <a:spAutoFit/>
          </a:bodyPr>
          <a:lstStyle/>
          <a:p>
            <a:pPr algn="ctr"/>
            <a:r>
              <a:rPr lang="en-US" sz="1050" dirty="0">
                <a:hlinkClick r:id="rId2"/>
              </a:rPr>
              <a:t>https://web.cvent.com/event/a8994249-77f0-4e92-9efc-3415af66c514/summary?bbejrid=-1806115781&amp;bbemailid=43226410&amp;bblinkid=264160384</a:t>
            </a:r>
            <a:endParaRPr lang="en-US" sz="1050" dirty="0"/>
          </a:p>
          <a:p>
            <a:endParaRPr lang="en-US" dirty="0"/>
          </a:p>
        </p:txBody>
      </p:sp>
      <p:pic>
        <p:nvPicPr>
          <p:cNvPr id="7" name="Picture 6">
            <a:extLst>
              <a:ext uri="{FF2B5EF4-FFF2-40B4-BE49-F238E27FC236}">
                <a16:creationId xmlns="" xmlns:a16="http://schemas.microsoft.com/office/drawing/2014/main" id="{3E5909D4-3E37-FBF5-BD26-DD3374BD5771}"/>
              </a:ext>
            </a:extLst>
          </p:cNvPr>
          <p:cNvPicPr>
            <a:picLocks noChangeAspect="1"/>
          </p:cNvPicPr>
          <p:nvPr/>
        </p:nvPicPr>
        <p:blipFill>
          <a:blip r:embed="rId3"/>
          <a:stretch>
            <a:fillRect/>
          </a:stretch>
        </p:blipFill>
        <p:spPr>
          <a:xfrm>
            <a:off x="0" y="91582"/>
            <a:ext cx="6858000" cy="2239911"/>
          </a:xfrm>
          <a:prstGeom prst="rect">
            <a:avLst/>
          </a:prstGeom>
        </p:spPr>
      </p:pic>
      <p:sp>
        <p:nvSpPr>
          <p:cNvPr id="9" name="TextBox 8">
            <a:extLst>
              <a:ext uri="{FF2B5EF4-FFF2-40B4-BE49-F238E27FC236}">
                <a16:creationId xmlns="" xmlns:a16="http://schemas.microsoft.com/office/drawing/2014/main" id="{7D8EB78D-A5C4-7B46-062D-E82C2E36423A}"/>
              </a:ext>
            </a:extLst>
          </p:cNvPr>
          <p:cNvSpPr txBox="1"/>
          <p:nvPr/>
        </p:nvSpPr>
        <p:spPr>
          <a:xfrm>
            <a:off x="152400" y="7825225"/>
            <a:ext cx="6553200" cy="923330"/>
          </a:xfrm>
          <a:prstGeom prst="rect">
            <a:avLst/>
          </a:prstGeom>
          <a:noFill/>
        </p:spPr>
        <p:txBody>
          <a:bodyPr wrap="square">
            <a:spAutoFit/>
          </a:bodyPr>
          <a:lstStyle/>
          <a:p>
            <a:pPr algn="ctr"/>
            <a:r>
              <a:rPr lang="en-US"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Full Day Virtual Grief Gathering of The Compassionate Friends </a:t>
            </a:r>
          </a:p>
          <a:p>
            <a:pPr algn="ctr"/>
            <a:endParaRPr lang="en-US" dirty="0"/>
          </a:p>
          <a:p>
            <a:pPr algn="ctr"/>
            <a:r>
              <a:rPr lang="en-US" b="1" dirty="0">
                <a:latin typeface="Times New Roman" panose="02020603050405020304" pitchFamily="18" charset="0"/>
                <a:cs typeface="Times New Roman" panose="02020603050405020304" pitchFamily="18" charset="0"/>
              </a:rPr>
              <a:t>November 19, 2022 - 11:30 am - 6:30 pm EST</a:t>
            </a:r>
          </a:p>
        </p:txBody>
      </p:sp>
      <p:sp>
        <p:nvSpPr>
          <p:cNvPr id="11" name="TextBox 10">
            <a:extLst>
              <a:ext uri="{FF2B5EF4-FFF2-40B4-BE49-F238E27FC236}">
                <a16:creationId xmlns="" xmlns:a16="http://schemas.microsoft.com/office/drawing/2014/main" id="{DBFBB00A-FBDC-70C4-0BCE-438F34FBDB83}"/>
              </a:ext>
            </a:extLst>
          </p:cNvPr>
          <p:cNvSpPr txBox="1"/>
          <p:nvPr/>
        </p:nvSpPr>
        <p:spPr>
          <a:xfrm>
            <a:off x="312761" y="2990042"/>
            <a:ext cx="6272284" cy="4708981"/>
          </a:xfrm>
          <a:prstGeom prst="rect">
            <a:avLst/>
          </a:prstGeom>
          <a:noFill/>
        </p:spPr>
        <p:txBody>
          <a:bodyPr wrap="square">
            <a:spAutoFit/>
          </a:bodyPr>
          <a:lstStyle/>
          <a:p>
            <a:r>
              <a:rPr lang="en-US" sz="1400" b="1" dirty="0">
                <a:latin typeface="Times New Roman" panose="02020603050405020304" pitchFamily="18" charset="0"/>
                <a:cs typeface="Times New Roman" panose="02020603050405020304" pitchFamily="18" charset="0"/>
              </a:rPr>
              <a:t>WORKSHOPS</a:t>
            </a:r>
          </a:p>
          <a:p>
            <a:r>
              <a:rPr lang="en-US" sz="1200" dirty="0">
                <a:latin typeface="Times New Roman" panose="02020603050405020304" pitchFamily="18" charset="0"/>
                <a:cs typeface="Times New Roman" panose="02020603050405020304" pitchFamily="18" charset="0"/>
              </a:rPr>
              <a:t>The Gifts of Grief presented by Donna Goodrich</a:t>
            </a:r>
          </a:p>
          <a:p>
            <a:r>
              <a:rPr lang="en-US" sz="1200" dirty="0">
                <a:latin typeface="Times New Roman" panose="02020603050405020304" pitchFamily="18" charset="0"/>
                <a:cs typeface="Times New Roman" panose="02020603050405020304" pitchFamily="18" charset="0"/>
              </a:rPr>
              <a:t>The Emerging You presented by Nate McClendon</a:t>
            </a:r>
          </a:p>
          <a:p>
            <a:r>
              <a:rPr lang="en-US" sz="1200" dirty="0">
                <a:latin typeface="Times New Roman" panose="02020603050405020304" pitchFamily="18" charset="0"/>
                <a:cs typeface="Times New Roman" panose="02020603050405020304" pitchFamily="18" charset="0"/>
              </a:rPr>
              <a:t>My Bereavement Pain Has Dulled, Am I Ok? presented by Dennis Gravelle</a:t>
            </a:r>
          </a:p>
          <a:p>
            <a:r>
              <a:rPr lang="en-US" sz="1200" dirty="0">
                <a:latin typeface="Times New Roman" panose="02020603050405020304" pitchFamily="18" charset="0"/>
                <a:cs typeface="Times New Roman" panose="02020603050405020304" pitchFamily="18" charset="0"/>
              </a:rPr>
              <a:t>Healing When Faith is Not an Option presented by </a:t>
            </a:r>
            <a:r>
              <a:rPr lang="en-US" sz="1200" dirty="0" err="1">
                <a:latin typeface="Times New Roman" panose="02020603050405020304" pitchFamily="18" charset="0"/>
                <a:cs typeface="Times New Roman" panose="02020603050405020304" pitchFamily="18" charset="0"/>
              </a:rPr>
              <a:t>Peggi</a:t>
            </a:r>
            <a:r>
              <a:rPr lang="en-US" sz="1200" dirty="0">
                <a:latin typeface="Times New Roman" panose="02020603050405020304" pitchFamily="18" charset="0"/>
                <a:cs typeface="Times New Roman" panose="02020603050405020304" pitchFamily="18" charset="0"/>
              </a:rPr>
              <a:t> Johnson</a:t>
            </a:r>
          </a:p>
          <a:p>
            <a:r>
              <a:rPr lang="en-US" sz="1200" dirty="0">
                <a:latin typeface="Times New Roman" panose="02020603050405020304" pitchFamily="18" charset="0"/>
                <a:cs typeface="Times New Roman" panose="02020603050405020304" pitchFamily="18" charset="0"/>
              </a:rPr>
              <a:t>Struggling to Reclaim My Faith presented by Dennis Apple</a:t>
            </a:r>
          </a:p>
          <a:p>
            <a:r>
              <a:rPr lang="en-US" sz="1200" dirty="0">
                <a:latin typeface="Times New Roman" panose="02020603050405020304" pitchFamily="18" charset="0"/>
                <a:cs typeface="Times New Roman" panose="02020603050405020304" pitchFamily="18" charset="0"/>
              </a:rPr>
              <a:t>After Death Communication Techniques to Engage Your Loved One presented by Rebecca </a:t>
            </a:r>
            <a:r>
              <a:rPr lang="en-US" sz="1200" dirty="0" err="1">
                <a:latin typeface="Times New Roman" panose="02020603050405020304" pitchFamily="18" charset="0"/>
                <a:cs typeface="Times New Roman" panose="02020603050405020304" pitchFamily="18" charset="0"/>
              </a:rPr>
              <a:t>Austill</a:t>
            </a:r>
            <a:r>
              <a:rPr lang="en-US" sz="1200" dirty="0">
                <a:latin typeface="Times New Roman" panose="02020603050405020304" pitchFamily="18" charset="0"/>
                <a:cs typeface="Times New Roman" panose="02020603050405020304" pitchFamily="18" charset="0"/>
              </a:rPr>
              <a:t>-Clausen</a:t>
            </a:r>
          </a:p>
          <a:p>
            <a:r>
              <a:rPr lang="en-US" sz="1200" dirty="0">
                <a:latin typeface="Times New Roman" panose="02020603050405020304" pitchFamily="18" charset="0"/>
                <a:cs typeface="Times New Roman" panose="02020603050405020304" pitchFamily="18" charset="0"/>
              </a:rPr>
              <a:t>Surviving Your First Year presented by Lisa Ellison</a:t>
            </a:r>
          </a:p>
          <a:p>
            <a:r>
              <a:rPr lang="en-US" sz="1200" dirty="0">
                <a:latin typeface="Times New Roman" panose="02020603050405020304" pitchFamily="18" charset="0"/>
                <a:cs typeface="Times New Roman" panose="02020603050405020304" pitchFamily="18" charset="0"/>
              </a:rPr>
              <a:t>Getting a Grip on Grief presented by Maggie Bauer</a:t>
            </a:r>
          </a:p>
          <a:p>
            <a:r>
              <a:rPr lang="en-US" sz="1200" dirty="0">
                <a:latin typeface="Times New Roman" panose="02020603050405020304" pitchFamily="18" charset="0"/>
                <a:cs typeface="Times New Roman" panose="02020603050405020304" pitchFamily="18" charset="0"/>
              </a:rPr>
              <a:t>Help! I’m Worried about My Teen or Young Adult Child presented by Dr. Gloria Horsley and Dr. Heidi Horsley</a:t>
            </a:r>
          </a:p>
          <a:p>
            <a:r>
              <a:rPr lang="en-US" sz="1200" dirty="0">
                <a:latin typeface="Times New Roman" panose="02020603050405020304" pitchFamily="18" charset="0"/>
                <a:cs typeface="Times New Roman" panose="02020603050405020304" pitchFamily="18" charset="0"/>
              </a:rPr>
              <a:t>Life Derailed: Panel on the Loss of Only/All Children presented by Pam Smith, </a:t>
            </a:r>
            <a:r>
              <a:rPr lang="en-US" sz="1200" dirty="0" err="1">
                <a:latin typeface="Times New Roman" panose="02020603050405020304" pitchFamily="18" charset="0"/>
                <a:cs typeface="Times New Roman" panose="02020603050405020304" pitchFamily="18" charset="0"/>
              </a:rPr>
              <a:t>Darle</a:t>
            </a:r>
            <a:r>
              <a:rPr lang="en-US" sz="1200" dirty="0">
                <a:latin typeface="Times New Roman" panose="02020603050405020304" pitchFamily="18" charset="0"/>
                <a:cs typeface="Times New Roman" panose="02020603050405020304" pitchFamily="18" charset="0"/>
              </a:rPr>
              <a:t> Heck, Rebecca Murphy, and  Beverly Mott</a:t>
            </a:r>
          </a:p>
          <a:p>
            <a:r>
              <a:rPr lang="en-US" sz="1200" dirty="0">
                <a:latin typeface="Times New Roman" panose="02020603050405020304" pitchFamily="18" charset="0"/>
                <a:cs typeface="Times New Roman" panose="02020603050405020304" pitchFamily="18" charset="0"/>
              </a:rPr>
              <a:t>Shame, Grief, and Love: Life Before and After a Substance-Related Death presented by Laura </a:t>
            </a:r>
            <a:r>
              <a:rPr lang="en-US" sz="1200" dirty="0" err="1">
                <a:latin typeface="Times New Roman" panose="02020603050405020304" pitchFamily="18" charset="0"/>
                <a:cs typeface="Times New Roman" panose="02020603050405020304" pitchFamily="18" charset="0"/>
              </a:rPr>
              <a:t>Hartless</a:t>
            </a:r>
            <a:endParaRPr lang="en-US"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Coping with Suicide presented by Dr. Bob </a:t>
            </a:r>
            <a:r>
              <a:rPr lang="en-US" sz="1200" dirty="0" err="1">
                <a:latin typeface="Times New Roman" panose="02020603050405020304" pitchFamily="18" charset="0"/>
                <a:cs typeface="Times New Roman" panose="02020603050405020304" pitchFamily="18" charset="0"/>
              </a:rPr>
              <a:t>Baugher</a:t>
            </a:r>
            <a:endParaRPr lang="en-US"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Grandparent Grief presented by Barb Smith</a:t>
            </a:r>
          </a:p>
          <a:p>
            <a:r>
              <a:rPr lang="en-US" sz="1200" dirty="0">
                <a:latin typeface="Times New Roman" panose="02020603050405020304" pitchFamily="18" charset="0"/>
                <a:cs typeface="Times New Roman" panose="02020603050405020304" pitchFamily="18" charset="0"/>
              </a:rPr>
              <a:t>Shifting Family Dynamics presented by Zander Sprague</a:t>
            </a:r>
          </a:p>
          <a:p>
            <a:r>
              <a:rPr lang="en-US" sz="1200" dirty="0">
                <a:latin typeface="Times New Roman" panose="02020603050405020304" pitchFamily="18" charset="0"/>
                <a:cs typeface="Times New Roman" panose="02020603050405020304" pitchFamily="18" charset="0"/>
              </a:rPr>
              <a:t>Why Am I Still Crazy After All These Years? presented by Cindy Tart and Jordon Ferber</a:t>
            </a:r>
          </a:p>
          <a:p>
            <a:r>
              <a:rPr lang="en-US" sz="1200" dirty="0">
                <a:latin typeface="Times New Roman" panose="02020603050405020304" pitchFamily="18" charset="0"/>
                <a:cs typeface="Times New Roman" panose="02020603050405020304" pitchFamily="18" charset="0"/>
              </a:rPr>
              <a:t>The Issues are in Your Tissues presented by Jason </a:t>
            </a:r>
            <a:r>
              <a:rPr lang="en-US" sz="1200" dirty="0" err="1">
                <a:latin typeface="Times New Roman" panose="02020603050405020304" pitchFamily="18" charset="0"/>
                <a:cs typeface="Times New Roman" panose="02020603050405020304" pitchFamily="18" charset="0"/>
              </a:rPr>
              <a:t>Wendroff-Rawnicki</a:t>
            </a:r>
            <a:endParaRPr lang="en-US"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When Grandparents Lose a Grandchild: Realities of OUT of Sequence Loss presented by David </a:t>
            </a:r>
            <a:r>
              <a:rPr lang="en-US" sz="1200" dirty="0" err="1">
                <a:latin typeface="Times New Roman" panose="02020603050405020304" pitchFamily="18" charset="0"/>
                <a:cs typeface="Times New Roman" panose="02020603050405020304" pitchFamily="18" charset="0"/>
              </a:rPr>
              <a:t>Dieterle</a:t>
            </a:r>
            <a:endParaRPr lang="en-US"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Panel: Loss of An Only Child/All Your Children for Aging Parents with No Legacy presented by Paula </a:t>
            </a:r>
            <a:r>
              <a:rPr lang="en-US" sz="1200" dirty="0" err="1">
                <a:latin typeface="Times New Roman" panose="02020603050405020304" pitchFamily="18" charset="0"/>
                <a:cs typeface="Times New Roman" panose="02020603050405020304" pitchFamily="18" charset="0"/>
              </a:rPr>
              <a:t>Neidorf</a:t>
            </a:r>
            <a:r>
              <a:rPr lang="en-US" sz="1200" dirty="0">
                <a:latin typeface="Times New Roman" panose="02020603050405020304" pitchFamily="18" charset="0"/>
                <a:cs typeface="Times New Roman" panose="02020603050405020304" pitchFamily="18" charset="0"/>
              </a:rPr>
              <a:t>, Jean Campbell, Ann Rose, </a:t>
            </a:r>
            <a:r>
              <a:rPr lang="en-US" sz="1200" dirty="0" err="1">
                <a:latin typeface="Times New Roman" panose="02020603050405020304" pitchFamily="18" charset="0"/>
                <a:cs typeface="Times New Roman" panose="02020603050405020304" pitchFamily="18" charset="0"/>
              </a:rPr>
              <a:t>Bohdanna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Witiuk</a:t>
            </a:r>
            <a:r>
              <a:rPr lang="en-US" sz="1200" dirty="0">
                <a:latin typeface="Times New Roman" panose="02020603050405020304" pitchFamily="18" charset="0"/>
                <a:cs typeface="Times New Roman" panose="02020603050405020304" pitchFamily="18" charset="0"/>
              </a:rPr>
              <a:t>, and Jackie </a:t>
            </a:r>
            <a:r>
              <a:rPr lang="en-US" sz="1200" dirty="0" err="1">
                <a:latin typeface="Times New Roman" panose="02020603050405020304" pitchFamily="18" charset="0"/>
                <a:cs typeface="Times New Roman" panose="02020603050405020304" pitchFamily="18" charset="0"/>
              </a:rPr>
              <a:t>Glawe</a:t>
            </a:r>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213768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886198" y="5636080"/>
            <a:ext cx="2514600" cy="2308324"/>
          </a:xfrm>
          <a:prstGeom prst="rect">
            <a:avLst/>
          </a:prstGeom>
          <a:noFill/>
        </p:spPr>
        <p:txBody>
          <a:bodyPr wrap="square" rtlCol="0">
            <a:spAutoFit/>
          </a:bodyPr>
          <a:lstStyle/>
          <a:p>
            <a:r>
              <a:rPr lang="en-US" sz="1200" b="1" dirty="0">
                <a:latin typeface="Arial Rounded MT Bold" panose="020F0704030504030204" pitchFamily="34" charset="0"/>
                <a:cs typeface="Arial" panose="020B0604020202020204" pitchFamily="34" charset="0"/>
              </a:rPr>
              <a:t>TCF National Office Information:</a:t>
            </a:r>
          </a:p>
          <a:p>
            <a:endParaRPr lang="en-US" sz="1200" dirty="0">
              <a:latin typeface="Arial Rounded MT Bold" panose="020F0704030504030204" pitchFamily="34" charset="0"/>
              <a:cs typeface="Arial" panose="020B0604020202020204" pitchFamily="34" charset="0"/>
            </a:endParaRPr>
          </a:p>
          <a:p>
            <a:r>
              <a:rPr lang="en-US" sz="1200" dirty="0">
                <a:latin typeface="Arial Rounded MT Bold" panose="020F0704030504030204" pitchFamily="34" charset="0"/>
                <a:cs typeface="Arial" panose="020B0604020202020204" pitchFamily="34" charset="0"/>
              </a:rPr>
              <a:t>The Compassionate Friends</a:t>
            </a:r>
          </a:p>
          <a:p>
            <a:r>
              <a:rPr lang="en-US" sz="1200" dirty="0">
                <a:latin typeface="Arial Rounded MT Bold" panose="020F0704030504030204" pitchFamily="34" charset="0"/>
                <a:cs typeface="Arial" panose="020B0604020202020204" pitchFamily="34" charset="0"/>
              </a:rPr>
              <a:t>PO Box 3696</a:t>
            </a:r>
          </a:p>
          <a:p>
            <a:r>
              <a:rPr lang="en-US" sz="1200" dirty="0">
                <a:latin typeface="Arial Rounded MT Bold" panose="020F0704030504030204" pitchFamily="34" charset="0"/>
                <a:cs typeface="Arial" panose="020B0604020202020204" pitchFamily="34" charset="0"/>
              </a:rPr>
              <a:t>Oak Brook, IL  60522 (or)</a:t>
            </a:r>
          </a:p>
          <a:p>
            <a:r>
              <a:rPr lang="en-US" sz="1200" dirty="0">
                <a:latin typeface="Arial Rounded MT Bold" panose="020F0704030504030204" pitchFamily="34" charset="0"/>
                <a:cs typeface="Arial" panose="020B0604020202020204" pitchFamily="34" charset="0"/>
              </a:rPr>
              <a:t>900 Jorie Blvd. Suite 78</a:t>
            </a:r>
          </a:p>
          <a:p>
            <a:r>
              <a:rPr lang="en-US" sz="1200" dirty="0">
                <a:latin typeface="Arial Rounded MT Bold" panose="020F0704030504030204" pitchFamily="34" charset="0"/>
                <a:cs typeface="Arial" panose="020B0604020202020204" pitchFamily="34" charset="0"/>
              </a:rPr>
              <a:t>Oak Brook, IL  60523</a:t>
            </a:r>
          </a:p>
          <a:p>
            <a:r>
              <a:rPr lang="en-US" sz="1200" dirty="0">
                <a:latin typeface="Arial Rounded MT Bold" panose="020F0704030504030204" pitchFamily="34" charset="0"/>
                <a:cs typeface="Arial" panose="020B0604020202020204" pitchFamily="34" charset="0"/>
              </a:rPr>
              <a:t>Phone (630) 990-0010</a:t>
            </a:r>
          </a:p>
          <a:p>
            <a:r>
              <a:rPr lang="en-US" sz="1200" dirty="0">
                <a:latin typeface="Arial Rounded MT Bold" panose="020F0704030504030204" pitchFamily="34" charset="0"/>
                <a:cs typeface="Arial" panose="020B0604020202020204" pitchFamily="34" charset="0"/>
              </a:rPr>
              <a:t>Toll-Free (877) 969-0010</a:t>
            </a:r>
          </a:p>
          <a:p>
            <a:r>
              <a:rPr lang="en-US" sz="1200" dirty="0">
                <a:latin typeface="Arial" panose="020B0604020202020204" pitchFamily="34" charset="0"/>
                <a:cs typeface="Arial" panose="020B0604020202020204" pitchFamily="34" charset="0"/>
                <a:hlinkClick r:id="rId2"/>
              </a:rPr>
              <a:t>www.compassionatefriends.org</a:t>
            </a:r>
            <a:endParaRPr lang="en-US" sz="12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p:txBody>
      </p:sp>
      <p:sp>
        <p:nvSpPr>
          <p:cNvPr id="6" name="TextBox 5"/>
          <p:cNvSpPr txBox="1"/>
          <p:nvPr/>
        </p:nvSpPr>
        <p:spPr>
          <a:xfrm>
            <a:off x="692011" y="7832563"/>
            <a:ext cx="2355989" cy="830997"/>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rPr>
              <a:t>Email Address:   </a:t>
            </a:r>
          </a:p>
          <a:p>
            <a:r>
              <a:rPr lang="en-US" sz="1200" dirty="0">
                <a:latin typeface="Arial" panose="020B0604020202020204" pitchFamily="34" charset="0"/>
                <a:cs typeface="Arial" panose="020B0604020202020204" pitchFamily="34" charset="0"/>
                <a:hlinkClick r:id="rId3"/>
              </a:rPr>
              <a:t>TCFBrushyCreek@gmail.com</a:t>
            </a:r>
            <a:endParaRPr lang="en-US" sz="12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   </a:t>
            </a:r>
          </a:p>
        </p:txBody>
      </p:sp>
      <p:pic>
        <p:nvPicPr>
          <p:cNvPr id="7" name="Picture 6"/>
          <p:cNvPicPr>
            <a:picLocks noChangeAspect="1"/>
          </p:cNvPicPr>
          <p:nvPr/>
        </p:nvPicPr>
        <p:blipFill>
          <a:blip r:embed="rId4"/>
          <a:stretch>
            <a:fillRect/>
          </a:stretch>
        </p:blipFill>
        <p:spPr>
          <a:xfrm>
            <a:off x="4579358" y="7971550"/>
            <a:ext cx="1128281" cy="338137"/>
          </a:xfrm>
          <a:prstGeom prst="rect">
            <a:avLst/>
          </a:prstGeom>
        </p:spPr>
      </p:pic>
      <p:sp>
        <p:nvSpPr>
          <p:cNvPr id="9" name="TextBox 8"/>
          <p:cNvSpPr txBox="1"/>
          <p:nvPr/>
        </p:nvSpPr>
        <p:spPr>
          <a:xfrm>
            <a:off x="754356" y="8525060"/>
            <a:ext cx="4876800" cy="276999"/>
          </a:xfrm>
          <a:prstGeom prst="rect">
            <a:avLst/>
          </a:prstGeom>
          <a:noFill/>
        </p:spPr>
        <p:txBody>
          <a:bodyPr wrap="square" rtlCol="0">
            <a:spAutoFit/>
          </a:bodyPr>
          <a:lstStyle/>
          <a:p>
            <a:pPr algn="ctr"/>
            <a:r>
              <a:rPr lang="en-US" sz="1200" dirty="0">
                <a:latin typeface="Arial Rounded MT Bold" panose="020F0704030504030204" pitchFamily="34" charset="0"/>
                <a:cs typeface="Arial" panose="020B0604020202020204" pitchFamily="34" charset="0"/>
              </a:rPr>
              <a:t>The Compassionate Friends of Brushy Creek</a:t>
            </a:r>
          </a:p>
        </p:txBody>
      </p:sp>
      <p:sp>
        <p:nvSpPr>
          <p:cNvPr id="10" name="Rectangle 9"/>
          <p:cNvSpPr/>
          <p:nvPr/>
        </p:nvSpPr>
        <p:spPr>
          <a:xfrm>
            <a:off x="692011" y="5435377"/>
            <a:ext cx="2667000" cy="2492990"/>
          </a:xfrm>
          <a:prstGeom prst="rect">
            <a:avLst/>
          </a:prstGeom>
        </p:spPr>
        <p:txBody>
          <a:bodyPr wrap="square">
            <a:spAutoFit/>
          </a:bodyPr>
          <a:lstStyle/>
          <a:p>
            <a:r>
              <a:rPr lang="en-US" sz="1200" b="1" dirty="0">
                <a:latin typeface="Arial Rounded MT Bold" panose="020F0704030504030204" pitchFamily="34" charset="0"/>
              </a:rPr>
              <a:t>TCF Brushy Creek</a:t>
            </a:r>
          </a:p>
          <a:p>
            <a:endParaRPr lang="en-US" sz="1200" dirty="0">
              <a:latin typeface="Arial Rounded MT Bold" panose="020F0704030504030204" pitchFamily="34" charset="0"/>
            </a:endParaRPr>
          </a:p>
          <a:p>
            <a:r>
              <a:rPr lang="en-US" sz="1200" dirty="0">
                <a:latin typeface="Arial Rounded MT Bold" panose="020F0704030504030204" pitchFamily="34" charset="0"/>
              </a:rPr>
              <a:t>Steering Committee</a:t>
            </a:r>
          </a:p>
          <a:p>
            <a:r>
              <a:rPr lang="en-US" sz="1200" dirty="0">
                <a:latin typeface="Arial Rounded MT Bold" panose="020F0704030504030204" pitchFamily="34" charset="0"/>
              </a:rPr>
              <a:t>Co-Leaders:</a:t>
            </a:r>
          </a:p>
          <a:p>
            <a:r>
              <a:rPr lang="en-US" sz="1200" dirty="0">
                <a:latin typeface="Arial Rounded MT Bold" panose="020F0704030504030204" pitchFamily="34" charset="0"/>
              </a:rPr>
              <a:t>Committee Members:</a:t>
            </a:r>
          </a:p>
          <a:p>
            <a:r>
              <a:rPr lang="en-US" sz="1200" dirty="0">
                <a:latin typeface="Arial Rounded MT Bold" panose="020F0704030504030204" pitchFamily="34" charset="0"/>
              </a:rPr>
              <a:t>Robin </a:t>
            </a:r>
            <a:r>
              <a:rPr lang="en-US" sz="1200" dirty="0" err="1">
                <a:latin typeface="Arial Rounded MT Bold" panose="020F0704030504030204" pitchFamily="34" charset="0"/>
              </a:rPr>
              <a:t>Cassens</a:t>
            </a:r>
            <a:endParaRPr lang="en-US" sz="1200" dirty="0">
              <a:latin typeface="Arial Rounded MT Bold" panose="020F0704030504030204" pitchFamily="34" charset="0"/>
            </a:endParaRPr>
          </a:p>
          <a:p>
            <a:r>
              <a:rPr lang="en-US" sz="1200" dirty="0">
                <a:latin typeface="Arial Rounded MT Bold" panose="020F0704030504030204" pitchFamily="34" charset="0"/>
              </a:rPr>
              <a:t>Caty Craig, Sibling Rep.</a:t>
            </a:r>
          </a:p>
          <a:p>
            <a:r>
              <a:rPr lang="en-US" sz="1200" dirty="0">
                <a:latin typeface="Arial Rounded MT Bold" panose="020F0704030504030204" pitchFamily="34" charset="0"/>
              </a:rPr>
              <a:t>Stephanie Thomsen, Sibling Rep.</a:t>
            </a:r>
          </a:p>
          <a:p>
            <a:r>
              <a:rPr lang="en-US" sz="1200" dirty="0">
                <a:latin typeface="Arial Rounded MT Bold" panose="020F0704030504030204" pitchFamily="34" charset="0"/>
              </a:rPr>
              <a:t>Mary Delaney</a:t>
            </a:r>
          </a:p>
          <a:p>
            <a:r>
              <a:rPr lang="en-US" sz="1200" dirty="0" err="1">
                <a:latin typeface="Arial Rounded MT Bold" panose="020F0704030504030204" pitchFamily="34" charset="0"/>
              </a:rPr>
              <a:t>Vickey</a:t>
            </a:r>
            <a:r>
              <a:rPr lang="en-US" sz="1200" dirty="0">
                <a:latin typeface="Arial Rounded MT Bold" panose="020F0704030504030204" pitchFamily="34" charset="0"/>
              </a:rPr>
              <a:t> Harrison</a:t>
            </a:r>
          </a:p>
          <a:p>
            <a:r>
              <a:rPr lang="en-US" sz="1200" dirty="0">
                <a:latin typeface="Arial Rounded MT Bold" panose="020F0704030504030204" pitchFamily="34" charset="0"/>
              </a:rPr>
              <a:t>Penny Leone</a:t>
            </a:r>
          </a:p>
          <a:p>
            <a:r>
              <a:rPr lang="en-US" sz="1200" dirty="0">
                <a:latin typeface="Arial Rounded MT Bold" panose="020F0704030504030204" pitchFamily="34" charset="0"/>
              </a:rPr>
              <a:t>Rebecca </a:t>
            </a:r>
            <a:r>
              <a:rPr lang="en-US" sz="1200" dirty="0" err="1">
                <a:latin typeface="Arial Rounded MT Bold" panose="020F0704030504030204" pitchFamily="34" charset="0"/>
              </a:rPr>
              <a:t>Burgman</a:t>
            </a:r>
            <a:r>
              <a:rPr lang="en-US" sz="1200" dirty="0">
                <a:latin typeface="Arial Rounded MT Bold" panose="020F0704030504030204" pitchFamily="34" charset="0"/>
              </a:rPr>
              <a:t>-Advisory</a:t>
            </a:r>
          </a:p>
          <a:p>
            <a:r>
              <a:rPr lang="en-US" sz="1200" dirty="0">
                <a:latin typeface="Arial Rounded MT Bold" panose="020F0704030504030204" pitchFamily="34" charset="0"/>
              </a:rPr>
              <a:t>Shelley Ransom-Newsletter</a:t>
            </a:r>
          </a:p>
        </p:txBody>
      </p:sp>
      <p:sp>
        <p:nvSpPr>
          <p:cNvPr id="12" name="TextBox 11">
            <a:extLst>
              <a:ext uri="{FF2B5EF4-FFF2-40B4-BE49-F238E27FC236}">
                <a16:creationId xmlns="" xmlns:a16="http://schemas.microsoft.com/office/drawing/2014/main" id="{5A659458-BF7E-ED9B-8E20-E91E6B6F442F}"/>
              </a:ext>
            </a:extLst>
          </p:cNvPr>
          <p:cNvSpPr txBox="1"/>
          <p:nvPr/>
        </p:nvSpPr>
        <p:spPr>
          <a:xfrm>
            <a:off x="2895600" y="388524"/>
            <a:ext cx="3626858" cy="5139869"/>
          </a:xfrm>
          <a:prstGeom prst="rect">
            <a:avLst/>
          </a:prstGeom>
          <a:noFill/>
        </p:spPr>
        <p:txBody>
          <a:bodyPr wrap="square">
            <a:spAutoFit/>
          </a:bodyPr>
          <a:lstStyle/>
          <a:p>
            <a:pPr algn="just"/>
            <a:r>
              <a:rPr lang="en-US" sz="1600" b="1" dirty="0"/>
              <a:t>The Compassionate Friends Credo</a:t>
            </a:r>
          </a:p>
          <a:p>
            <a:pPr algn="just"/>
            <a:endParaRPr lang="en-US" sz="1200" dirty="0"/>
          </a:p>
          <a:p>
            <a:pPr algn="just"/>
            <a:r>
              <a:rPr lang="en-US" sz="1200" dirty="0"/>
              <a:t>We need not walk alone.  We are The Compassionate Friends.  We reach out to each other with love, with understanding, and with hope.</a:t>
            </a:r>
          </a:p>
          <a:p>
            <a:pPr algn="just"/>
            <a:endParaRPr lang="en-US" sz="1200" dirty="0"/>
          </a:p>
          <a:p>
            <a:pPr algn="just"/>
            <a:r>
              <a:rPr lang="en-US" sz="1200" dirty="0"/>
              <a:t>The children we mourn have died at all ages and from many different causes but our love for them unites us.  Your pain becomes my pain, just as your hope becomes my hope.</a:t>
            </a:r>
          </a:p>
          <a:p>
            <a:pPr algn="just"/>
            <a:endParaRPr lang="en-US" sz="1200" dirty="0"/>
          </a:p>
          <a:p>
            <a:pPr algn="just"/>
            <a:r>
              <a:rPr lang="en-US" sz="1200" dirty="0"/>
              <a:t>We come together from all walks of life, from many different circumstances.  We are a unique family because we represent many races, creeds, and relationships.  We are young, and we are old.  Some of us are far along in our grief, but others still feel a grief so fresh and intensely painful that they feel helpless and see no hope.</a:t>
            </a:r>
          </a:p>
          <a:p>
            <a:pPr algn="just"/>
            <a:endParaRPr lang="en-US" sz="1200" dirty="0"/>
          </a:p>
          <a:p>
            <a:pPr algn="just"/>
            <a:r>
              <a:rPr lang="en-US" sz="1200" dirty="0"/>
              <a:t>Some of us have found our faith to be a source of strength, while some of us are struggling to find answers.  Some of us are angry, filled with guilt or in deep depression, while others radiate an inner peace.  But whatever pain we bring to this gathering of The Compassionate Friends, it is pain we will share, just as we share with each other our love for the children who have died.</a:t>
            </a:r>
          </a:p>
        </p:txBody>
      </p:sp>
      <p:pic>
        <p:nvPicPr>
          <p:cNvPr id="3" name="Picture 2">
            <a:extLst>
              <a:ext uri="{FF2B5EF4-FFF2-40B4-BE49-F238E27FC236}">
                <a16:creationId xmlns="" xmlns:a16="http://schemas.microsoft.com/office/drawing/2014/main" id="{A67B9E57-1CAB-A694-F45D-696A366BCFEE}"/>
              </a:ext>
            </a:extLst>
          </p:cNvPr>
          <p:cNvPicPr>
            <a:picLocks noChangeAspect="1"/>
          </p:cNvPicPr>
          <p:nvPr/>
        </p:nvPicPr>
        <p:blipFill>
          <a:blip r:embed="rId5"/>
          <a:stretch>
            <a:fillRect/>
          </a:stretch>
        </p:blipFill>
        <p:spPr>
          <a:xfrm rot="4163328">
            <a:off x="-106921" y="2662897"/>
            <a:ext cx="3288732" cy="1665181"/>
          </a:xfrm>
          <a:prstGeom prst="rect">
            <a:avLst/>
          </a:prstGeom>
        </p:spPr>
      </p:pic>
    </p:spTree>
    <p:extLst>
      <p:ext uri="{BB962C8B-B14F-4D97-AF65-F5344CB8AC3E}">
        <p14:creationId xmlns:p14="http://schemas.microsoft.com/office/powerpoint/2010/main" val="36390449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45633</TotalTime>
  <Words>1735</Words>
  <Application>Microsoft Office PowerPoint</Application>
  <PresentationFormat>On-screen Show (4:3)</PresentationFormat>
  <Paragraphs>116</Paragraphs>
  <Slides>7</Slides>
  <Notes>1</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TMRS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Shelley Ransom</dc:creator>
  <cp:lastModifiedBy>Penny</cp:lastModifiedBy>
  <cp:revision>474</cp:revision>
  <cp:lastPrinted>2022-11-04T15:35:36Z</cp:lastPrinted>
  <dcterms:created xsi:type="dcterms:W3CDTF">2016-10-05T13:06:22Z</dcterms:created>
  <dcterms:modified xsi:type="dcterms:W3CDTF">2023-02-15T22:05:53Z</dcterms:modified>
</cp:coreProperties>
</file>