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5" r:id="rId2"/>
    <p:sldId id="278" r:id="rId3"/>
    <p:sldId id="275" r:id="rId4"/>
    <p:sldId id="277" r:id="rId5"/>
    <p:sldId id="261" r:id="rId6"/>
  </p:sldIdLst>
  <p:sldSz cx="6858000" cy="9144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49" autoAdjust="0"/>
    <p:restoredTop sz="93770" autoAdjust="0"/>
  </p:normalViewPr>
  <p:slideViewPr>
    <p:cSldViewPr>
      <p:cViewPr varScale="1">
        <p:scale>
          <a:sx n="73" d="100"/>
          <a:sy n="73" d="100"/>
        </p:scale>
        <p:origin x="-2472"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CE8E74C8-6657-4563-A21F-69BB32D89523}" type="datetimeFigureOut">
              <a:rPr lang="en-US" smtClean="0"/>
              <a:t>2/15/2023</a:t>
            </a:fld>
            <a:endParaRPr lang="en-US"/>
          </a:p>
        </p:txBody>
      </p:sp>
      <p:sp>
        <p:nvSpPr>
          <p:cNvPr id="4" name="Slide Image Placeholder 3"/>
          <p:cNvSpPr>
            <a:spLocks noGrp="1" noRot="1" noChangeAspect="1"/>
          </p:cNvSpPr>
          <p:nvPr>
            <p:ph type="sldImg" idx="2"/>
          </p:nvPr>
        </p:nvSpPr>
        <p:spPr>
          <a:xfrm>
            <a:off x="2362200" y="1173163"/>
            <a:ext cx="237807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C262752E-A34D-47A1-8AE5-3B281BBCA0DD}" type="slidenum">
              <a:rPr lang="en-US" smtClean="0"/>
              <a:t>‹#›</a:t>
            </a:fld>
            <a:endParaRPr lang="en-US"/>
          </a:p>
        </p:txBody>
      </p:sp>
    </p:spTree>
    <p:extLst>
      <p:ext uri="{BB962C8B-B14F-4D97-AF65-F5344CB8AC3E}">
        <p14:creationId xmlns:p14="http://schemas.microsoft.com/office/powerpoint/2010/main" val="146036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2696023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9535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231340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56506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1650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67083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067858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37229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8538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125375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4692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E662EA1-29C7-4DA1-B5C5-2F74820AD845}" type="datetimeFigureOut">
              <a:rPr lang="en-US" smtClean="0"/>
              <a:t>2/15/2023</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862E470-6D8F-4638-9E65-BF01A7BC689C}" type="slidenum">
              <a:rPr lang="en-US" smtClean="0"/>
              <a:t>‹#›</a:t>
            </a:fld>
            <a:endParaRPr lang="en-US" dirty="0"/>
          </a:p>
        </p:txBody>
      </p:sp>
    </p:spTree>
    <p:extLst>
      <p:ext uri="{BB962C8B-B14F-4D97-AF65-F5344CB8AC3E}">
        <p14:creationId xmlns:p14="http://schemas.microsoft.com/office/powerpoint/2010/main" val="3839018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TCFBrushyCreek@hmail.com"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theplayfulchild.org/registration" TargetMode="Externa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TCFBrushyCreek@gmail.com" TargetMode="External"/><Relationship Id="rId2" Type="http://schemas.openxmlformats.org/officeDocument/2006/relationships/hyperlink" Target="http://www.compassionatefriends.org/" TargetMode="Externa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23632" y="153458"/>
            <a:ext cx="3449515" cy="954107"/>
          </a:xfrm>
          <a:prstGeom prst="rect">
            <a:avLst/>
          </a:prstGeom>
          <a:noFill/>
        </p:spPr>
        <p:txBody>
          <a:bodyPr wrap="square" rtlCol="0">
            <a:spAutoFit/>
          </a:bodyPr>
          <a:lstStyle/>
          <a:p>
            <a:pPr algn="r"/>
            <a:r>
              <a:rPr lang="en-US" sz="1200" b="1" dirty="0">
                <a:latin typeface="+mj-lt"/>
                <a:ea typeface="Adobe Myungjo Std M" pitchFamily="18" charset="-128"/>
                <a:cs typeface="Arial" panose="020B0604020202020204" pitchFamily="34" charset="0"/>
              </a:rPr>
              <a:t>Meeting location</a:t>
            </a:r>
          </a:p>
          <a:p>
            <a:pPr algn="r"/>
            <a:r>
              <a:rPr lang="en-US" sz="1100" dirty="0">
                <a:latin typeface="+mj-lt"/>
                <a:ea typeface="Adobe Myungjo Std M" pitchFamily="18" charset="-128"/>
                <a:cs typeface="Arial" panose="020B0604020202020204" pitchFamily="34" charset="0"/>
              </a:rPr>
              <a:t>Christ Lutheran Church</a:t>
            </a:r>
          </a:p>
          <a:p>
            <a:pPr algn="r"/>
            <a:r>
              <a:rPr lang="en-US" sz="1100" dirty="0">
                <a:latin typeface="+mj-lt"/>
                <a:ea typeface="Adobe Myungjo Std M" pitchFamily="18" charset="-128"/>
                <a:cs typeface="Arial" panose="020B0604020202020204" pitchFamily="34" charset="0"/>
              </a:rPr>
              <a:t>510 Luther Drive.Georgetown.TX.78628</a:t>
            </a:r>
          </a:p>
          <a:p>
            <a:pPr algn="r"/>
            <a:r>
              <a:rPr lang="en-US" sz="1100" dirty="0">
                <a:latin typeface="+mj-lt"/>
                <a:ea typeface="Adobe Myungjo Std M" pitchFamily="18" charset="-128"/>
                <a:cs typeface="Arial" panose="020B0604020202020204" pitchFamily="34" charset="0"/>
              </a:rPr>
              <a:t>512-348-7885  </a:t>
            </a:r>
            <a:r>
              <a:rPr lang="en-US" sz="1100" dirty="0">
                <a:latin typeface="+mj-lt"/>
                <a:ea typeface="Adobe Myungjo Std M" pitchFamily="18" charset="-128"/>
                <a:cs typeface="Arial" panose="020B0604020202020204" pitchFamily="34" charset="0"/>
                <a:hlinkClick r:id="rId2"/>
              </a:rPr>
              <a:t>TCFBrushyCreek@hmail.com</a:t>
            </a:r>
            <a:endParaRPr lang="en-US" sz="1100" dirty="0">
              <a:latin typeface="+mj-lt"/>
              <a:ea typeface="Adobe Myungjo Std M" pitchFamily="18" charset="-128"/>
              <a:cs typeface="Arial" panose="020B0604020202020204" pitchFamily="34" charset="0"/>
            </a:endParaRPr>
          </a:p>
          <a:p>
            <a:pPr algn="r"/>
            <a:r>
              <a:rPr lang="en-US" sz="1000" i="1" dirty="0">
                <a:latin typeface="+mj-lt"/>
                <a:ea typeface="Adobe Myungjo Std M" pitchFamily="18" charset="-128"/>
                <a:cs typeface="Arial" panose="020B0604020202020204" pitchFamily="34" charset="0"/>
              </a:rPr>
              <a:t>(If you have problems finding us call: 512-966-1651</a:t>
            </a:r>
            <a:r>
              <a:rPr lang="en-US" sz="1100" dirty="0">
                <a:latin typeface="+mj-lt"/>
                <a:ea typeface="Adobe Myungjo Std M" pitchFamily="18" charset="-128"/>
                <a:cs typeface="Arial" panose="020B0604020202020204" pitchFamily="34" charset="0"/>
              </a:rPr>
              <a:t>)</a:t>
            </a:r>
          </a:p>
        </p:txBody>
      </p:sp>
      <p:pic>
        <p:nvPicPr>
          <p:cNvPr id="8" name="Picture 7"/>
          <p:cNvPicPr>
            <a:picLocks noChangeAspect="1"/>
          </p:cNvPicPr>
          <p:nvPr/>
        </p:nvPicPr>
        <p:blipFill>
          <a:blip r:embed="rId3"/>
          <a:stretch>
            <a:fillRect/>
          </a:stretch>
        </p:blipFill>
        <p:spPr>
          <a:xfrm>
            <a:off x="359229" y="419820"/>
            <a:ext cx="2813748" cy="888552"/>
          </a:xfrm>
          <a:prstGeom prst="rect">
            <a:avLst/>
          </a:prstGeom>
        </p:spPr>
      </p:pic>
      <p:sp>
        <p:nvSpPr>
          <p:cNvPr id="2" name="Rectangle 1"/>
          <p:cNvSpPr/>
          <p:nvPr/>
        </p:nvSpPr>
        <p:spPr>
          <a:xfrm>
            <a:off x="359229" y="2010558"/>
            <a:ext cx="6152321" cy="1800493"/>
          </a:xfrm>
          <a:prstGeom prst="rect">
            <a:avLst/>
          </a:prstGeom>
        </p:spPr>
        <p:txBody>
          <a:bodyPr wrap="square">
            <a:spAutoFit/>
          </a:bodyPr>
          <a:lstStyle/>
          <a:p>
            <a:pPr algn="ctr"/>
            <a:r>
              <a:rPr lang="en-US" sz="1200" b="1" dirty="0">
                <a:latin typeface="+mj-lt"/>
                <a:cs typeface="Arial" panose="020B0604020202020204" pitchFamily="34" charset="0"/>
              </a:rPr>
              <a:t>Welcome</a:t>
            </a:r>
          </a:p>
          <a:p>
            <a:endParaRPr lang="en-US" sz="1100" dirty="0"/>
          </a:p>
          <a:p>
            <a:pPr algn="just"/>
            <a:r>
              <a:rPr lang="en-US" sz="1100" dirty="0">
                <a:latin typeface="+mj-lt"/>
              </a:rPr>
              <a:t>We, of the Brushy Creek Chapter of The Compassionate Friends, offer you a warm welcome. Our meetings are on the second Tuesday of each month at 7pm.  The Compassionate Friends is a mutual assistance, self-help organization offering friendship, understanding and hope to bereaved families.  Anyone who has experienced the death of a child at any time, of any age, from any cause is welcome.  Our meetings give an opportunity to families to talk about their feelings as they go through the grieving process.  The purpose of this support group is not  the cause of death but rather to focus on being a bereaved parent, sibling or grandparent, along with the feelings and issues that evolve around the death experience of a child.  There is no religious affiliation.  There are no membership dues</a:t>
            </a:r>
            <a:r>
              <a:rPr lang="en-US" sz="1100" dirty="0"/>
              <a:t>.</a:t>
            </a:r>
          </a:p>
        </p:txBody>
      </p:sp>
      <p:sp>
        <p:nvSpPr>
          <p:cNvPr id="3" name="Rectangle 2"/>
          <p:cNvSpPr/>
          <p:nvPr/>
        </p:nvSpPr>
        <p:spPr>
          <a:xfrm>
            <a:off x="5125667" y="3797614"/>
            <a:ext cx="1466974" cy="3770263"/>
          </a:xfrm>
          <a:prstGeom prst="rect">
            <a:avLst/>
          </a:prstGeom>
        </p:spPr>
        <p:txBody>
          <a:bodyPr wrap="square">
            <a:spAutoFit/>
          </a:bodyPr>
          <a:lstStyle/>
          <a:p>
            <a:pPr algn="ctr"/>
            <a:r>
              <a:rPr lang="en-US" sz="1200" b="1" dirty="0">
                <a:latin typeface="+mj-lt"/>
                <a:cs typeface="Arial" panose="020B0604020202020204" pitchFamily="34" charset="0"/>
              </a:rPr>
              <a:t>The Mission of </a:t>
            </a:r>
          </a:p>
          <a:p>
            <a:pPr algn="ctr"/>
            <a:r>
              <a:rPr lang="en-US" sz="1200" b="1" dirty="0">
                <a:latin typeface="+mj-lt"/>
                <a:cs typeface="Arial" panose="020B0604020202020204" pitchFamily="34" charset="0"/>
              </a:rPr>
              <a:t>The Compassionate Friends</a:t>
            </a:r>
            <a:r>
              <a:rPr lang="en-US" sz="1400" b="1" dirty="0">
                <a:latin typeface="Arial" panose="020B0604020202020204" pitchFamily="34" charset="0"/>
                <a:cs typeface="Arial" panose="020B0604020202020204" pitchFamily="34" charset="0"/>
              </a:rPr>
              <a:t>:</a:t>
            </a:r>
          </a:p>
          <a:p>
            <a:pPr algn="just"/>
            <a:endParaRPr lang="en-US" sz="1400" dirty="0"/>
          </a:p>
          <a:p>
            <a:pPr algn="just"/>
            <a:r>
              <a:rPr lang="en-US" sz="1100" dirty="0">
                <a:latin typeface="+mj-lt"/>
              </a:rPr>
              <a:t>When a child dies, at any age, the family suffers intense pain and may feel hopeless and isolated.  </a:t>
            </a:r>
          </a:p>
          <a:p>
            <a:pPr algn="just"/>
            <a:r>
              <a:rPr lang="en-US" sz="1100" dirty="0">
                <a:latin typeface="+mj-lt"/>
              </a:rPr>
              <a:t>The Compassionate Friends provides highly personal comfort, hope, and support to every family experiencing the death of a son or a daughter, a brother or a sister, or a grandchild, and helps others better assist the grieving family.</a:t>
            </a:r>
          </a:p>
        </p:txBody>
      </p:sp>
      <p:cxnSp>
        <p:nvCxnSpPr>
          <p:cNvPr id="10" name="Straight Connector 9"/>
          <p:cNvCxnSpPr>
            <a:cxnSpLocks/>
          </p:cNvCxnSpPr>
          <p:nvPr/>
        </p:nvCxnSpPr>
        <p:spPr>
          <a:xfrm>
            <a:off x="54542" y="1447800"/>
            <a:ext cx="68034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54542" y="1901493"/>
            <a:ext cx="6803458" cy="24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2529" y="1371921"/>
            <a:ext cx="6721929" cy="553998"/>
          </a:xfrm>
          <a:prstGeom prst="rect">
            <a:avLst/>
          </a:prstGeom>
          <a:noFill/>
        </p:spPr>
        <p:txBody>
          <a:bodyPr wrap="square" rtlCol="0">
            <a:spAutoFit/>
          </a:bodyPr>
          <a:lstStyle/>
          <a:p>
            <a:pPr algn="ctr"/>
            <a:r>
              <a:rPr lang="en-US" sz="1200" dirty="0"/>
              <a:t>Our next in-person meeting will be Tuesday, October 11, 2022 at 7:00 p.m</a:t>
            </a:r>
            <a:r>
              <a:rPr lang="en-US" dirty="0"/>
              <a:t>.</a:t>
            </a:r>
          </a:p>
          <a:p>
            <a:pPr algn="ctr"/>
            <a:r>
              <a:rPr lang="en-US" sz="1200" dirty="0"/>
              <a:t>ZOOM Meeting Information to follow</a:t>
            </a:r>
          </a:p>
        </p:txBody>
      </p:sp>
      <p:sp>
        <p:nvSpPr>
          <p:cNvPr id="20" name="Rectangle 19"/>
          <p:cNvSpPr/>
          <p:nvPr/>
        </p:nvSpPr>
        <p:spPr>
          <a:xfrm>
            <a:off x="192115" y="7696200"/>
            <a:ext cx="3276600" cy="307777"/>
          </a:xfrm>
          <a:prstGeom prst="rect">
            <a:avLst/>
          </a:prstGeom>
        </p:spPr>
        <p:txBody>
          <a:bodyPr wrap="square">
            <a:spAutoFit/>
          </a:bodyPr>
          <a:lstStyle/>
          <a:p>
            <a:pPr algn="ctr"/>
            <a:r>
              <a:rPr lang="en-US" sz="1400" b="1" dirty="0">
                <a:latin typeface="+mj-lt"/>
              </a:rPr>
              <a:t>.</a:t>
            </a:r>
          </a:p>
        </p:txBody>
      </p:sp>
      <p:sp>
        <p:nvSpPr>
          <p:cNvPr id="18" name="Rectangle 17"/>
          <p:cNvSpPr/>
          <p:nvPr/>
        </p:nvSpPr>
        <p:spPr>
          <a:xfrm>
            <a:off x="150582" y="7908572"/>
            <a:ext cx="6556836" cy="815608"/>
          </a:xfrm>
          <a:prstGeom prst="rect">
            <a:avLst/>
          </a:prstGeom>
        </p:spPr>
        <p:txBody>
          <a:bodyPr wrap="square">
            <a:spAutoFit/>
          </a:bodyPr>
          <a:lstStyle/>
          <a:p>
            <a:pPr algn="ctr"/>
            <a:r>
              <a:rPr lang="en-US" sz="1400" b="1" dirty="0">
                <a:latin typeface="Calibri" panose="020F0502020204030204" pitchFamily="34" charset="0"/>
                <a:cs typeface="Calibri" panose="020F0502020204030204" pitchFamily="34" charset="0"/>
              </a:rPr>
              <a:t>Information Regarding Our Meetings</a:t>
            </a:r>
          </a:p>
          <a:p>
            <a:endParaRPr lang="en-US" sz="1100" dirty="0"/>
          </a:p>
          <a:p>
            <a:pPr algn="just"/>
            <a:r>
              <a:rPr lang="en-US" sz="1100" dirty="0">
                <a:latin typeface="+mj-lt"/>
              </a:rPr>
              <a:t>This is YOUR group and we are here to support each other.  Everyone in the room has walked the path you are on now.  We hope you will find our meetings and newsletters to be a comfort and a place where you find hope</a:t>
            </a:r>
            <a:r>
              <a:rPr lang="en-US" sz="1100" dirty="0"/>
              <a:t>.</a:t>
            </a:r>
          </a:p>
        </p:txBody>
      </p:sp>
      <p:sp>
        <p:nvSpPr>
          <p:cNvPr id="19" name="TextBox 18">
            <a:extLst>
              <a:ext uri="{FF2B5EF4-FFF2-40B4-BE49-F238E27FC236}">
                <a16:creationId xmlns="" xmlns:a16="http://schemas.microsoft.com/office/drawing/2014/main" id="{DF607E14-E268-480F-BD18-ED1FE1F9C317}"/>
              </a:ext>
            </a:extLst>
          </p:cNvPr>
          <p:cNvSpPr txBox="1"/>
          <p:nvPr/>
        </p:nvSpPr>
        <p:spPr>
          <a:xfrm>
            <a:off x="269812" y="4202936"/>
            <a:ext cx="2379321" cy="3493264"/>
          </a:xfrm>
          <a:prstGeom prst="rect">
            <a:avLst/>
          </a:prstGeom>
          <a:noFill/>
        </p:spPr>
        <p:txBody>
          <a:bodyPr wrap="square">
            <a:spAutoFit/>
          </a:bodyPr>
          <a:lstStyle/>
          <a:p>
            <a:pPr algn="ctr"/>
            <a:r>
              <a:rPr lang="en-US" sz="1200" b="1" dirty="0"/>
              <a:t>TO OUR NEW MEMBERS:</a:t>
            </a:r>
          </a:p>
          <a:p>
            <a:endParaRPr lang="en-US" sz="1100" dirty="0"/>
          </a:p>
          <a:p>
            <a:pPr algn="just"/>
            <a:r>
              <a:rPr lang="en-US" sz="1100" dirty="0"/>
              <a:t>We recognize that it takes great courage to come to the first meeting, whether you are a bereaved parent, sibling or grandparent of one month or many years.  Please don’t be afraid to come to a meeting.  You are welcome to bring a friend or relative for moral support if you wish.  Nothing is asked of you.  You will find that it is alright to cry and to laugh, to share how you feel or just listen.  You do not have to talk at a meeting if you do not want to.  We welcome your participation, but it is not a requirement.  To be fair to yourself, please consider attending at least three meetings before you decide whether TCF is right for you.</a:t>
            </a:r>
          </a:p>
        </p:txBody>
      </p:sp>
      <p:sp>
        <p:nvSpPr>
          <p:cNvPr id="4" name="TextBox 3"/>
          <p:cNvSpPr txBox="1"/>
          <p:nvPr/>
        </p:nvSpPr>
        <p:spPr>
          <a:xfrm>
            <a:off x="2874372" y="6432322"/>
            <a:ext cx="2026055" cy="830997"/>
          </a:xfrm>
          <a:prstGeom prst="rect">
            <a:avLst/>
          </a:prstGeom>
          <a:noFill/>
        </p:spPr>
        <p:txBody>
          <a:bodyPr wrap="square" rtlCol="0">
            <a:spAutoFit/>
          </a:bodyPr>
          <a:lstStyle/>
          <a:p>
            <a:pPr algn="ctr"/>
            <a:r>
              <a:rPr lang="en-US" sz="1200" b="1" dirty="0"/>
              <a:t>This Month’s Topic</a:t>
            </a:r>
          </a:p>
          <a:p>
            <a:pPr algn="ctr"/>
            <a:r>
              <a:rPr lang="en-US" sz="1200" b="1" dirty="0"/>
              <a:t>Grief and Your Relationships</a:t>
            </a:r>
          </a:p>
          <a:p>
            <a:pPr algn="ctr"/>
            <a:r>
              <a:rPr lang="en-US" sz="1200" b="1" dirty="0">
                <a:latin typeface="Goudy Old Style" panose="02020502050305020303" pitchFamily="18" charset="0"/>
              </a:rPr>
              <a:t>GRIEF CAN FEEL ISOLATING</a:t>
            </a:r>
          </a:p>
        </p:txBody>
      </p:sp>
      <p:pic>
        <p:nvPicPr>
          <p:cNvPr id="7" name="Picture 6">
            <a:extLst>
              <a:ext uri="{FF2B5EF4-FFF2-40B4-BE49-F238E27FC236}">
                <a16:creationId xmlns="" xmlns:a16="http://schemas.microsoft.com/office/drawing/2014/main" id="{8432EE97-6535-9D51-774E-F5D48D42E407}"/>
              </a:ext>
            </a:extLst>
          </p:cNvPr>
          <p:cNvPicPr>
            <a:picLocks noChangeAspect="1"/>
          </p:cNvPicPr>
          <p:nvPr/>
        </p:nvPicPr>
        <p:blipFill>
          <a:blip r:embed="rId4"/>
          <a:stretch>
            <a:fillRect/>
          </a:stretch>
        </p:blipFill>
        <p:spPr>
          <a:xfrm>
            <a:off x="2697740" y="3898935"/>
            <a:ext cx="2379320" cy="2379320"/>
          </a:xfrm>
          <a:prstGeom prst="rect">
            <a:avLst/>
          </a:prstGeom>
        </p:spPr>
      </p:pic>
    </p:spTree>
    <p:extLst>
      <p:ext uri="{BB962C8B-B14F-4D97-AF65-F5344CB8AC3E}">
        <p14:creationId xmlns:p14="http://schemas.microsoft.com/office/powerpoint/2010/main" val="229825774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866B076D-ACFF-56FA-55AB-6A3A44CA1463}"/>
              </a:ext>
            </a:extLst>
          </p:cNvPr>
          <p:cNvSpPr txBox="1"/>
          <p:nvPr/>
        </p:nvSpPr>
        <p:spPr>
          <a:xfrm>
            <a:off x="304800" y="381000"/>
            <a:ext cx="6248400" cy="3785652"/>
          </a:xfrm>
          <a:prstGeom prst="rect">
            <a:avLst/>
          </a:prstGeom>
          <a:noFill/>
        </p:spPr>
        <p:txBody>
          <a:bodyPr wrap="square">
            <a:spAutoFit/>
          </a:bodyPr>
          <a:lstStyle/>
          <a:p>
            <a:r>
              <a:rPr lang="en-US" sz="1200" b="1" dirty="0"/>
              <a:t>How to Make a Memory Jar As a Tribute to a Deceased Loved One</a:t>
            </a:r>
            <a:r>
              <a:rPr lang="en-US" sz="1200" dirty="0"/>
              <a:t>: </a:t>
            </a:r>
          </a:p>
          <a:p>
            <a:r>
              <a:rPr lang="en-US" sz="1200" dirty="0"/>
              <a:t>It’s easy to make a jar in memory of a loved one who has passed away. You’ll only need a few simple tools and the help of family and friends. </a:t>
            </a:r>
          </a:p>
          <a:p>
            <a:endParaRPr lang="en-US" sz="1200" dirty="0"/>
          </a:p>
          <a:p>
            <a:r>
              <a:rPr lang="en-US" sz="1200" b="1" dirty="0"/>
              <a:t>Step 1: Pick out a vessel</a:t>
            </a:r>
          </a:p>
          <a:p>
            <a:r>
              <a:rPr lang="en-US" sz="1200" dirty="0"/>
              <a:t>What kind of jar would you like to use? You might want to choose a memory jar that blends with your home decor and keep it on display so you can revisit a memory anytime.</a:t>
            </a:r>
          </a:p>
          <a:p>
            <a:endParaRPr lang="en-US" sz="1200" dirty="0"/>
          </a:p>
          <a:p>
            <a:r>
              <a:rPr lang="en-US" sz="1200" b="1" dirty="0"/>
              <a:t>Step 2: Get friends and family members to contribute memories</a:t>
            </a:r>
          </a:p>
          <a:p>
            <a:r>
              <a:rPr lang="en-US" sz="1200" dirty="0"/>
              <a:t>Set up your memory jar at a memorial service, a celebration of life or another end-of-life ceremony. Have pieces of paper and pens next to it.</a:t>
            </a:r>
          </a:p>
          <a:p>
            <a:endParaRPr lang="en-US" sz="1200" dirty="0"/>
          </a:p>
          <a:p>
            <a:r>
              <a:rPr lang="en-US" sz="1200" b="1" dirty="0"/>
              <a:t>Step 3: Continue gathering memories from friends and family members</a:t>
            </a:r>
          </a:p>
          <a:p>
            <a:r>
              <a:rPr lang="en-US" sz="1200" dirty="0"/>
              <a:t>Reach out to family and friends who live far away and weren’t able to attend the memorial service.</a:t>
            </a:r>
          </a:p>
          <a:p>
            <a:endParaRPr lang="en-US" sz="1200" dirty="0"/>
          </a:p>
          <a:p>
            <a:r>
              <a:rPr lang="en-US" sz="1200" b="1" dirty="0"/>
              <a:t>Step 4: Revisit the memory jar when you’re in need of comfort</a:t>
            </a:r>
          </a:p>
          <a:p>
            <a:r>
              <a:rPr lang="en-US" sz="1200" dirty="0"/>
              <a:t>The purpose of a memory jar is to preserve stories about your loved ones. But those memories can’t and shouldn’t stay locked away forever.</a:t>
            </a:r>
          </a:p>
          <a:p>
            <a:endParaRPr lang="en-US" sz="1200" dirty="0"/>
          </a:p>
        </p:txBody>
      </p:sp>
      <p:pic>
        <p:nvPicPr>
          <p:cNvPr id="7" name="Picture 6">
            <a:extLst>
              <a:ext uri="{FF2B5EF4-FFF2-40B4-BE49-F238E27FC236}">
                <a16:creationId xmlns="" xmlns:a16="http://schemas.microsoft.com/office/drawing/2014/main" id="{9A6960FB-0E62-EE25-1ED6-02790C9E1E2B}"/>
              </a:ext>
            </a:extLst>
          </p:cNvPr>
          <p:cNvPicPr>
            <a:picLocks noChangeAspect="1"/>
          </p:cNvPicPr>
          <p:nvPr/>
        </p:nvPicPr>
        <p:blipFill>
          <a:blip r:embed="rId2"/>
          <a:stretch>
            <a:fillRect/>
          </a:stretch>
        </p:blipFill>
        <p:spPr>
          <a:xfrm>
            <a:off x="661275" y="5010006"/>
            <a:ext cx="5535450" cy="3099852"/>
          </a:xfrm>
          <a:prstGeom prst="rect">
            <a:avLst/>
          </a:prstGeom>
        </p:spPr>
      </p:pic>
    </p:spTree>
    <p:extLst>
      <p:ext uri="{BB962C8B-B14F-4D97-AF65-F5344CB8AC3E}">
        <p14:creationId xmlns:p14="http://schemas.microsoft.com/office/powerpoint/2010/main" val="142947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F800D1BD-E4DA-00F8-595F-8921A1FE677A}"/>
              </a:ext>
            </a:extLst>
          </p:cNvPr>
          <p:cNvPicPr>
            <a:picLocks noChangeAspect="1"/>
          </p:cNvPicPr>
          <p:nvPr/>
        </p:nvPicPr>
        <p:blipFill>
          <a:blip r:embed="rId2"/>
          <a:stretch>
            <a:fillRect/>
          </a:stretch>
        </p:blipFill>
        <p:spPr>
          <a:xfrm>
            <a:off x="0" y="1868269"/>
            <a:ext cx="6858000" cy="3657600"/>
          </a:xfrm>
          <a:prstGeom prst="rect">
            <a:avLst/>
          </a:prstGeom>
        </p:spPr>
      </p:pic>
      <p:sp>
        <p:nvSpPr>
          <p:cNvPr id="10" name="TextBox 9">
            <a:extLst>
              <a:ext uri="{FF2B5EF4-FFF2-40B4-BE49-F238E27FC236}">
                <a16:creationId xmlns="" xmlns:a16="http://schemas.microsoft.com/office/drawing/2014/main" id="{E7168596-EDF2-683F-51DC-F6B819BCE8E8}"/>
              </a:ext>
            </a:extLst>
          </p:cNvPr>
          <p:cNvSpPr txBox="1"/>
          <p:nvPr/>
        </p:nvSpPr>
        <p:spPr>
          <a:xfrm>
            <a:off x="1104900" y="8305800"/>
            <a:ext cx="4648200" cy="646331"/>
          </a:xfrm>
          <a:prstGeom prst="rect">
            <a:avLst/>
          </a:prstGeom>
          <a:noFill/>
        </p:spPr>
        <p:txBody>
          <a:bodyPr wrap="square">
            <a:spAutoFit/>
          </a:bodyPr>
          <a:lstStyle/>
          <a:p>
            <a:r>
              <a:rPr lang="en-US" dirty="0">
                <a:hlinkClick r:id="rId3"/>
              </a:rPr>
              <a:t>https://www.theplayfulchild.org/registration</a:t>
            </a:r>
            <a:endParaRPr lang="en-US" dirty="0"/>
          </a:p>
          <a:p>
            <a:endParaRPr lang="en-US" dirty="0"/>
          </a:p>
        </p:txBody>
      </p:sp>
      <p:pic>
        <p:nvPicPr>
          <p:cNvPr id="4" name="Picture 3">
            <a:extLst>
              <a:ext uri="{FF2B5EF4-FFF2-40B4-BE49-F238E27FC236}">
                <a16:creationId xmlns="" xmlns:a16="http://schemas.microsoft.com/office/drawing/2014/main" id="{4E59F9F6-77A1-4E1E-2241-AA88853B8AD9}"/>
              </a:ext>
            </a:extLst>
          </p:cNvPr>
          <p:cNvPicPr>
            <a:picLocks noChangeAspect="1"/>
          </p:cNvPicPr>
          <p:nvPr/>
        </p:nvPicPr>
        <p:blipFill>
          <a:blip r:embed="rId4"/>
          <a:stretch>
            <a:fillRect/>
          </a:stretch>
        </p:blipFill>
        <p:spPr>
          <a:xfrm>
            <a:off x="1676400" y="1"/>
            <a:ext cx="3505200" cy="1868268"/>
          </a:xfrm>
          <a:prstGeom prst="rect">
            <a:avLst/>
          </a:prstGeom>
        </p:spPr>
      </p:pic>
      <p:pic>
        <p:nvPicPr>
          <p:cNvPr id="8" name="Picture 7">
            <a:extLst>
              <a:ext uri="{FF2B5EF4-FFF2-40B4-BE49-F238E27FC236}">
                <a16:creationId xmlns="" xmlns:a16="http://schemas.microsoft.com/office/drawing/2014/main" id="{E99B262A-6858-28E6-D8EF-233B8AB8EED5}"/>
              </a:ext>
            </a:extLst>
          </p:cNvPr>
          <p:cNvPicPr>
            <a:picLocks noChangeAspect="1"/>
          </p:cNvPicPr>
          <p:nvPr/>
        </p:nvPicPr>
        <p:blipFill>
          <a:blip r:embed="rId5"/>
          <a:stretch>
            <a:fillRect/>
          </a:stretch>
        </p:blipFill>
        <p:spPr>
          <a:xfrm>
            <a:off x="1524000" y="5500469"/>
            <a:ext cx="3810000" cy="2540794"/>
          </a:xfrm>
          <a:prstGeom prst="rect">
            <a:avLst/>
          </a:prstGeom>
        </p:spPr>
      </p:pic>
    </p:spTree>
    <p:extLst>
      <p:ext uri="{BB962C8B-B14F-4D97-AF65-F5344CB8AC3E}">
        <p14:creationId xmlns:p14="http://schemas.microsoft.com/office/powerpoint/2010/main" val="241086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A7551B31-440F-1C77-0852-6A43EFF1940C}"/>
              </a:ext>
            </a:extLst>
          </p:cNvPr>
          <p:cNvPicPr>
            <a:picLocks noChangeAspect="1"/>
          </p:cNvPicPr>
          <p:nvPr/>
        </p:nvPicPr>
        <p:blipFill>
          <a:blip r:embed="rId2"/>
          <a:stretch>
            <a:fillRect/>
          </a:stretch>
        </p:blipFill>
        <p:spPr>
          <a:xfrm>
            <a:off x="95250" y="609600"/>
            <a:ext cx="6667500" cy="7924800"/>
          </a:xfrm>
          <a:prstGeom prst="rect">
            <a:avLst/>
          </a:prstGeom>
        </p:spPr>
      </p:pic>
    </p:spTree>
    <p:extLst>
      <p:ext uri="{BB962C8B-B14F-4D97-AF65-F5344CB8AC3E}">
        <p14:creationId xmlns:p14="http://schemas.microsoft.com/office/powerpoint/2010/main" val="1421376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86198" y="5636080"/>
            <a:ext cx="2514600" cy="2308324"/>
          </a:xfrm>
          <a:prstGeom prst="rect">
            <a:avLst/>
          </a:prstGeom>
          <a:noFill/>
        </p:spPr>
        <p:txBody>
          <a:bodyPr wrap="square" rtlCol="0">
            <a:spAutoFit/>
          </a:bodyPr>
          <a:lstStyle/>
          <a:p>
            <a:r>
              <a:rPr lang="en-US" sz="1200" b="1" dirty="0">
                <a:latin typeface="Arial Rounded MT Bold" panose="020F0704030504030204" pitchFamily="34" charset="0"/>
                <a:cs typeface="Arial" panose="020B0604020202020204" pitchFamily="34" charset="0"/>
              </a:rPr>
              <a:t>TCF National Office Information:</a:t>
            </a:r>
          </a:p>
          <a:p>
            <a:endParaRPr lang="en-US" sz="1200" dirty="0">
              <a:latin typeface="Arial Rounded MT Bold" panose="020F0704030504030204" pitchFamily="34" charset="0"/>
              <a:cs typeface="Arial" panose="020B0604020202020204" pitchFamily="34" charset="0"/>
            </a:endParaRPr>
          </a:p>
          <a:p>
            <a:r>
              <a:rPr lang="en-US" sz="1200" dirty="0">
                <a:latin typeface="Arial Rounded MT Bold" panose="020F0704030504030204" pitchFamily="34" charset="0"/>
                <a:cs typeface="Arial" panose="020B0604020202020204" pitchFamily="34" charset="0"/>
              </a:rPr>
              <a:t>The Compassionate Friends</a:t>
            </a:r>
          </a:p>
          <a:p>
            <a:r>
              <a:rPr lang="en-US" sz="1200" dirty="0">
                <a:latin typeface="Arial Rounded MT Bold" panose="020F0704030504030204" pitchFamily="34" charset="0"/>
                <a:cs typeface="Arial" panose="020B0604020202020204" pitchFamily="34" charset="0"/>
              </a:rPr>
              <a:t>PO Box 3696</a:t>
            </a:r>
          </a:p>
          <a:p>
            <a:r>
              <a:rPr lang="en-US" sz="1200" dirty="0">
                <a:latin typeface="Arial Rounded MT Bold" panose="020F0704030504030204" pitchFamily="34" charset="0"/>
                <a:cs typeface="Arial" panose="020B0604020202020204" pitchFamily="34" charset="0"/>
              </a:rPr>
              <a:t>Oak Brook, IL  60522 (or)</a:t>
            </a:r>
          </a:p>
          <a:p>
            <a:r>
              <a:rPr lang="en-US" sz="1200" dirty="0">
                <a:latin typeface="Arial Rounded MT Bold" panose="020F0704030504030204" pitchFamily="34" charset="0"/>
                <a:cs typeface="Arial" panose="020B0604020202020204" pitchFamily="34" charset="0"/>
              </a:rPr>
              <a:t>900 Jorie Blvd. Suite 78</a:t>
            </a:r>
          </a:p>
          <a:p>
            <a:r>
              <a:rPr lang="en-US" sz="1200" dirty="0">
                <a:latin typeface="Arial Rounded MT Bold" panose="020F0704030504030204" pitchFamily="34" charset="0"/>
                <a:cs typeface="Arial" panose="020B0604020202020204" pitchFamily="34" charset="0"/>
              </a:rPr>
              <a:t>Oak Brook, IL  60523</a:t>
            </a:r>
          </a:p>
          <a:p>
            <a:r>
              <a:rPr lang="en-US" sz="1200" dirty="0">
                <a:latin typeface="Arial Rounded MT Bold" panose="020F0704030504030204" pitchFamily="34" charset="0"/>
                <a:cs typeface="Arial" panose="020B0604020202020204" pitchFamily="34" charset="0"/>
              </a:rPr>
              <a:t>Phone (630) 990-0010</a:t>
            </a:r>
          </a:p>
          <a:p>
            <a:r>
              <a:rPr lang="en-US" sz="1200" dirty="0">
                <a:latin typeface="Arial Rounded MT Bold" panose="020F0704030504030204" pitchFamily="34" charset="0"/>
                <a:cs typeface="Arial" panose="020B0604020202020204" pitchFamily="34" charset="0"/>
              </a:rPr>
              <a:t>Toll-Free (877) 969-0010</a:t>
            </a:r>
          </a:p>
          <a:p>
            <a:r>
              <a:rPr lang="en-US" sz="1200" dirty="0">
                <a:latin typeface="Arial" panose="020B0604020202020204" pitchFamily="34" charset="0"/>
                <a:cs typeface="Arial" panose="020B0604020202020204" pitchFamily="34" charset="0"/>
                <a:hlinkClick r:id="rId2"/>
              </a:rPr>
              <a:t>www.compassionatefriends.org</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6" name="TextBox 5"/>
          <p:cNvSpPr txBox="1"/>
          <p:nvPr/>
        </p:nvSpPr>
        <p:spPr>
          <a:xfrm>
            <a:off x="692011" y="7832563"/>
            <a:ext cx="2355989" cy="830997"/>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Email Address:   </a:t>
            </a:r>
          </a:p>
          <a:p>
            <a:r>
              <a:rPr lang="en-US" sz="1200" dirty="0">
                <a:latin typeface="Arial" panose="020B0604020202020204" pitchFamily="34" charset="0"/>
                <a:cs typeface="Arial" panose="020B0604020202020204" pitchFamily="34" charset="0"/>
                <a:hlinkClick r:id="rId3"/>
              </a:rPr>
              <a:t>TCFBrushyCreek@gmail.com</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p:txBody>
      </p:sp>
      <p:pic>
        <p:nvPicPr>
          <p:cNvPr id="7" name="Picture 6"/>
          <p:cNvPicPr>
            <a:picLocks noChangeAspect="1"/>
          </p:cNvPicPr>
          <p:nvPr/>
        </p:nvPicPr>
        <p:blipFill>
          <a:blip r:embed="rId4"/>
          <a:stretch>
            <a:fillRect/>
          </a:stretch>
        </p:blipFill>
        <p:spPr>
          <a:xfrm>
            <a:off x="4579358" y="7971550"/>
            <a:ext cx="1128281" cy="338137"/>
          </a:xfrm>
          <a:prstGeom prst="rect">
            <a:avLst/>
          </a:prstGeom>
        </p:spPr>
      </p:pic>
      <p:sp>
        <p:nvSpPr>
          <p:cNvPr id="9" name="TextBox 8"/>
          <p:cNvSpPr txBox="1"/>
          <p:nvPr/>
        </p:nvSpPr>
        <p:spPr>
          <a:xfrm>
            <a:off x="754356" y="8525060"/>
            <a:ext cx="4876800" cy="276999"/>
          </a:xfrm>
          <a:prstGeom prst="rect">
            <a:avLst/>
          </a:prstGeom>
          <a:noFill/>
        </p:spPr>
        <p:txBody>
          <a:bodyPr wrap="square" rtlCol="0">
            <a:spAutoFit/>
          </a:bodyPr>
          <a:lstStyle/>
          <a:p>
            <a:pPr algn="ctr"/>
            <a:r>
              <a:rPr lang="en-US" sz="1200" dirty="0">
                <a:latin typeface="Arial Rounded MT Bold" panose="020F0704030504030204" pitchFamily="34" charset="0"/>
                <a:cs typeface="Arial" panose="020B0604020202020204" pitchFamily="34" charset="0"/>
              </a:rPr>
              <a:t>The Compassionate Friends of Brushy Creek</a:t>
            </a:r>
          </a:p>
        </p:txBody>
      </p:sp>
      <p:sp>
        <p:nvSpPr>
          <p:cNvPr id="10" name="Rectangle 9"/>
          <p:cNvSpPr/>
          <p:nvPr/>
        </p:nvSpPr>
        <p:spPr>
          <a:xfrm>
            <a:off x="692011" y="5435377"/>
            <a:ext cx="2667000" cy="2492990"/>
          </a:xfrm>
          <a:prstGeom prst="rect">
            <a:avLst/>
          </a:prstGeom>
        </p:spPr>
        <p:txBody>
          <a:bodyPr wrap="square">
            <a:spAutoFit/>
          </a:bodyPr>
          <a:lstStyle/>
          <a:p>
            <a:r>
              <a:rPr lang="en-US" sz="1200" b="1" dirty="0">
                <a:latin typeface="Arial Rounded MT Bold" panose="020F0704030504030204" pitchFamily="34" charset="0"/>
              </a:rPr>
              <a:t>TCF Brushy Creek</a:t>
            </a:r>
          </a:p>
          <a:p>
            <a:endParaRPr lang="en-US" sz="1200" dirty="0">
              <a:latin typeface="Arial Rounded MT Bold" panose="020F0704030504030204" pitchFamily="34" charset="0"/>
            </a:endParaRPr>
          </a:p>
          <a:p>
            <a:r>
              <a:rPr lang="en-US" sz="1200" dirty="0">
                <a:latin typeface="Arial Rounded MT Bold" panose="020F0704030504030204" pitchFamily="34" charset="0"/>
              </a:rPr>
              <a:t>Steering Committee</a:t>
            </a:r>
          </a:p>
          <a:p>
            <a:r>
              <a:rPr lang="en-US" sz="1200" dirty="0">
                <a:latin typeface="Arial Rounded MT Bold" panose="020F0704030504030204" pitchFamily="34" charset="0"/>
              </a:rPr>
              <a:t>Co-Leaders:</a:t>
            </a:r>
          </a:p>
          <a:p>
            <a:r>
              <a:rPr lang="en-US" sz="1200" dirty="0">
                <a:latin typeface="Arial Rounded MT Bold" panose="020F0704030504030204" pitchFamily="34" charset="0"/>
              </a:rPr>
              <a:t>Committee Members:</a:t>
            </a:r>
          </a:p>
          <a:p>
            <a:r>
              <a:rPr lang="en-US" sz="1200" dirty="0">
                <a:latin typeface="Arial Rounded MT Bold" panose="020F0704030504030204" pitchFamily="34" charset="0"/>
              </a:rPr>
              <a:t>Robin </a:t>
            </a:r>
            <a:r>
              <a:rPr lang="en-US" sz="1200" dirty="0" err="1">
                <a:latin typeface="Arial Rounded MT Bold" panose="020F0704030504030204" pitchFamily="34" charset="0"/>
              </a:rPr>
              <a:t>Cassens</a:t>
            </a:r>
            <a:endParaRPr lang="en-US" sz="1200" dirty="0">
              <a:latin typeface="Arial Rounded MT Bold" panose="020F0704030504030204" pitchFamily="34" charset="0"/>
            </a:endParaRPr>
          </a:p>
          <a:p>
            <a:r>
              <a:rPr lang="en-US" sz="1200" dirty="0">
                <a:latin typeface="Arial Rounded MT Bold" panose="020F0704030504030204" pitchFamily="34" charset="0"/>
              </a:rPr>
              <a:t>Caty Craig, Sibling Rep.</a:t>
            </a:r>
          </a:p>
          <a:p>
            <a:r>
              <a:rPr lang="en-US" sz="1200" dirty="0">
                <a:latin typeface="Arial Rounded MT Bold" panose="020F0704030504030204" pitchFamily="34" charset="0"/>
              </a:rPr>
              <a:t>Stephanie Thomsen, Sibling Rep.</a:t>
            </a:r>
          </a:p>
          <a:p>
            <a:r>
              <a:rPr lang="en-US" sz="1200" dirty="0">
                <a:latin typeface="Arial Rounded MT Bold" panose="020F0704030504030204" pitchFamily="34" charset="0"/>
              </a:rPr>
              <a:t>Mary Delaney</a:t>
            </a:r>
          </a:p>
          <a:p>
            <a:r>
              <a:rPr lang="en-US" sz="1200" dirty="0" err="1">
                <a:latin typeface="Arial Rounded MT Bold" panose="020F0704030504030204" pitchFamily="34" charset="0"/>
              </a:rPr>
              <a:t>Vickey</a:t>
            </a:r>
            <a:r>
              <a:rPr lang="en-US" sz="1200" dirty="0">
                <a:latin typeface="Arial Rounded MT Bold" panose="020F0704030504030204" pitchFamily="34" charset="0"/>
              </a:rPr>
              <a:t> Harrison</a:t>
            </a:r>
          </a:p>
          <a:p>
            <a:r>
              <a:rPr lang="en-US" sz="1200" dirty="0">
                <a:latin typeface="Arial Rounded MT Bold" panose="020F0704030504030204" pitchFamily="34" charset="0"/>
              </a:rPr>
              <a:t>Penny Leone</a:t>
            </a:r>
          </a:p>
          <a:p>
            <a:r>
              <a:rPr lang="en-US" sz="1200" dirty="0">
                <a:latin typeface="Arial Rounded MT Bold" panose="020F0704030504030204" pitchFamily="34" charset="0"/>
              </a:rPr>
              <a:t>Rebecca </a:t>
            </a:r>
            <a:r>
              <a:rPr lang="en-US" sz="1200" dirty="0" err="1">
                <a:latin typeface="Arial Rounded MT Bold" panose="020F0704030504030204" pitchFamily="34" charset="0"/>
              </a:rPr>
              <a:t>Burgman</a:t>
            </a:r>
            <a:r>
              <a:rPr lang="en-US" sz="1200" dirty="0">
                <a:latin typeface="Arial Rounded MT Bold" panose="020F0704030504030204" pitchFamily="34" charset="0"/>
              </a:rPr>
              <a:t>-Advisory</a:t>
            </a:r>
          </a:p>
          <a:p>
            <a:r>
              <a:rPr lang="en-US" sz="1200" dirty="0">
                <a:latin typeface="Arial Rounded MT Bold" panose="020F0704030504030204" pitchFamily="34" charset="0"/>
              </a:rPr>
              <a:t>Shelley Ransom-Newsletter</a:t>
            </a:r>
          </a:p>
        </p:txBody>
      </p:sp>
      <p:sp>
        <p:nvSpPr>
          <p:cNvPr id="12" name="TextBox 11">
            <a:extLst>
              <a:ext uri="{FF2B5EF4-FFF2-40B4-BE49-F238E27FC236}">
                <a16:creationId xmlns="" xmlns:a16="http://schemas.microsoft.com/office/drawing/2014/main" id="{5A659458-BF7E-ED9B-8E20-E91E6B6F442F}"/>
              </a:ext>
            </a:extLst>
          </p:cNvPr>
          <p:cNvSpPr txBox="1"/>
          <p:nvPr/>
        </p:nvSpPr>
        <p:spPr>
          <a:xfrm>
            <a:off x="2895600" y="388524"/>
            <a:ext cx="3626858" cy="5139869"/>
          </a:xfrm>
          <a:prstGeom prst="rect">
            <a:avLst/>
          </a:prstGeom>
          <a:noFill/>
        </p:spPr>
        <p:txBody>
          <a:bodyPr wrap="square">
            <a:spAutoFit/>
          </a:bodyPr>
          <a:lstStyle/>
          <a:p>
            <a:pPr algn="just"/>
            <a:r>
              <a:rPr lang="en-US" sz="1600" b="1" dirty="0"/>
              <a:t>The Compassionate Friends Credo</a:t>
            </a:r>
          </a:p>
          <a:p>
            <a:pPr algn="just"/>
            <a:endParaRPr lang="en-US" sz="1200" dirty="0"/>
          </a:p>
          <a:p>
            <a:pPr algn="just"/>
            <a:r>
              <a:rPr lang="en-US" sz="1200" dirty="0"/>
              <a:t>We need not walk alone.  We are The Compassionate Friends.  We reach out to each other with love, with understanding, and with hope.</a:t>
            </a:r>
          </a:p>
          <a:p>
            <a:pPr algn="just"/>
            <a:endParaRPr lang="en-US" sz="1200" dirty="0"/>
          </a:p>
          <a:p>
            <a:pPr algn="just"/>
            <a:r>
              <a:rPr lang="en-US" sz="1200" dirty="0"/>
              <a:t>The children we mourn have died at all ages and from many different causes but our love for them unites us.  Your pain becomes my pain, just as your hope becomes my hope.</a:t>
            </a:r>
          </a:p>
          <a:p>
            <a:pPr algn="just"/>
            <a:endParaRPr lang="en-US" sz="1200" dirty="0"/>
          </a:p>
          <a:p>
            <a:pPr algn="just"/>
            <a:r>
              <a:rPr lang="en-US" sz="1200" dirty="0"/>
              <a:t>We come together from all walks of life, from many different circumstances.  We are a unique family because we represent many races, creeds, and relationships.  We are young, and we are old.  Some of us are far along in our grief, but others still feel a grief so fresh and intensely painful that they feel helpless and see no hope.</a:t>
            </a:r>
          </a:p>
          <a:p>
            <a:pPr algn="just"/>
            <a:endParaRPr lang="en-US" sz="1200" dirty="0"/>
          </a:p>
          <a:p>
            <a:pPr algn="just"/>
            <a:r>
              <a:rPr lang="en-US" sz="1200" dirty="0"/>
              <a:t>Some of us have found our faith to be a source of strength, while some of us are struggling to find answers.  Some of us are angry, filled with guilt or in deep depression, while others radiate an inner peace.  But whatever pain we bring to this gathering of The Compassionate Friends, it is pain we will share, just as we share with each other our love for the children who have died.</a:t>
            </a:r>
          </a:p>
        </p:txBody>
      </p:sp>
      <p:pic>
        <p:nvPicPr>
          <p:cNvPr id="2" name="Picture 1">
            <a:extLst>
              <a:ext uri="{FF2B5EF4-FFF2-40B4-BE49-F238E27FC236}">
                <a16:creationId xmlns="" xmlns:a16="http://schemas.microsoft.com/office/drawing/2014/main" id="{82D700BA-EE07-94DA-960D-F7D468D42211}"/>
              </a:ext>
            </a:extLst>
          </p:cNvPr>
          <p:cNvPicPr>
            <a:picLocks noChangeAspect="1"/>
          </p:cNvPicPr>
          <p:nvPr/>
        </p:nvPicPr>
        <p:blipFill>
          <a:blip r:embed="rId5"/>
          <a:stretch>
            <a:fillRect/>
          </a:stretch>
        </p:blipFill>
        <p:spPr>
          <a:xfrm>
            <a:off x="313771" y="140176"/>
            <a:ext cx="2466975" cy="1847850"/>
          </a:xfrm>
          <a:prstGeom prst="rect">
            <a:avLst/>
          </a:prstGeom>
        </p:spPr>
      </p:pic>
      <p:pic>
        <p:nvPicPr>
          <p:cNvPr id="3" name="Picture 2">
            <a:extLst>
              <a:ext uri="{FF2B5EF4-FFF2-40B4-BE49-F238E27FC236}">
                <a16:creationId xmlns="" xmlns:a16="http://schemas.microsoft.com/office/drawing/2014/main" id="{A67B9E57-1CAB-A694-F45D-696A366BCFEE}"/>
              </a:ext>
            </a:extLst>
          </p:cNvPr>
          <p:cNvPicPr>
            <a:picLocks noChangeAspect="1"/>
          </p:cNvPicPr>
          <p:nvPr/>
        </p:nvPicPr>
        <p:blipFill>
          <a:blip r:embed="rId6"/>
          <a:stretch>
            <a:fillRect/>
          </a:stretch>
        </p:blipFill>
        <p:spPr>
          <a:xfrm rot="4163328">
            <a:off x="-106921" y="2662897"/>
            <a:ext cx="3288732" cy="1665181"/>
          </a:xfrm>
          <a:prstGeom prst="rect">
            <a:avLst/>
          </a:prstGeom>
        </p:spPr>
      </p:pic>
    </p:spTree>
    <p:extLst>
      <p:ext uri="{BB962C8B-B14F-4D97-AF65-F5344CB8AC3E}">
        <p14:creationId xmlns:p14="http://schemas.microsoft.com/office/powerpoint/2010/main" val="3639044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39878</TotalTime>
  <Words>974</Words>
  <Application>Microsoft Office PowerPoint</Application>
  <PresentationFormat>On-screen Show (4:3)</PresentationFormat>
  <Paragraphs>77</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TMRS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Shelley Ransom</dc:creator>
  <cp:lastModifiedBy>Penny</cp:lastModifiedBy>
  <cp:revision>472</cp:revision>
  <cp:lastPrinted>2021-05-01T01:34:58Z</cp:lastPrinted>
  <dcterms:created xsi:type="dcterms:W3CDTF">2016-10-05T13:06:22Z</dcterms:created>
  <dcterms:modified xsi:type="dcterms:W3CDTF">2023-02-15T22:04:42Z</dcterms:modified>
</cp:coreProperties>
</file>